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0"/>
  </p:notesMasterIdLst>
  <p:sldIdLst>
    <p:sldId id="334" r:id="rId2"/>
    <p:sldId id="257" r:id="rId3"/>
    <p:sldId id="335" r:id="rId4"/>
    <p:sldId id="258" r:id="rId5"/>
    <p:sldId id="259" r:id="rId6"/>
    <p:sldId id="336" r:id="rId7"/>
    <p:sldId id="260" r:id="rId8"/>
    <p:sldId id="337" r:id="rId9"/>
    <p:sldId id="338" r:id="rId10"/>
    <p:sldId id="339" r:id="rId11"/>
    <p:sldId id="340" r:id="rId12"/>
    <p:sldId id="341" r:id="rId13"/>
    <p:sldId id="342"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Lst>
  <p:sldSz cx="12192000" cy="6858000"/>
  <p:notesSz cx="6858000" cy="9144000"/>
  <p:embeddedFontLst>
    <p:embeddedFont>
      <p:font typeface="Cambria" panose="02040503050406030204" pitchFamily="18"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Proxima Nova"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iDq/7bS0Aoku60+dGQvORZHwqH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2a763626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262a76362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646951e7b1_0_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2646951e7b1_0_4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solidFill>
                <a:srgbClr val="980000"/>
              </a:solidFill>
              <a:latin typeface="Proxima Nova"/>
              <a:ea typeface="Proxima Nova"/>
              <a:cs typeface="Proxima Nova"/>
              <a:sym typeface="Proxima Nova"/>
            </a:endParaRPr>
          </a:p>
          <a:p>
            <a:pPr marL="0" lvl="0" indent="0" algn="l" rtl="0">
              <a:lnSpc>
                <a:spcPct val="100000"/>
              </a:lnSpc>
              <a:spcBef>
                <a:spcPts val="0"/>
              </a:spcBef>
              <a:spcAft>
                <a:spcPts val="0"/>
              </a:spcAft>
              <a:buSzPts val="1100"/>
              <a:buNone/>
            </a:pPr>
            <a:endParaRPr>
              <a:solidFill>
                <a:srgbClr val="980000"/>
              </a:solidFill>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52" name="Google Shape;252;g2646951e7b1_0_4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646951e7b1_0_3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2646951e7b1_0_3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g2646951e7b1_0_3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646951e7b1_0_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2646951e7b1_0_5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2646951e7b1_0_5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646951e7b1_0_5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2646951e7b1_0_5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2646951e7b1_0_5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646951e7b1_0_5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2646951e7b1_0_5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g2646951e7b1_0_5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646951e7b1_0_5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2646951e7b1_0_5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2646951e7b1_0_5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6951e7b1_0_5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6951e7b1_0_5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6951e7b1_0_5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646951e7b1_0_6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g2646951e7b1_0_6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g2646951e7b1_0_6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646951e7b1_0_6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646951e7b1_0_6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2646951e7b1_0_6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46951e7b1_0_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2646951e7b1_0_6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g2646951e7b1_0_6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646951e7b1_0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2646951e7b1_0_4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2646951e7b1_0_4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646951e7b1_0_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2646951e7b1_0_6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g2646951e7b1_0_6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646951e7b1_0_6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g2646951e7b1_0_6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410" name="Google Shape;410;g2646951e7b1_0_6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646951e7b1_0_6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646951e7b1_0_6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419" name="Google Shape;419;g2646951e7b1_0_6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646951e7b1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2646951e7b1_0_6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2646951e7b1_0_6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646951e7b1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2646951e7b1_0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g2646951e7b1_0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46951e7b1_0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2646951e7b1_0_3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g2646951e7b1_0_3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646951e7b1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2646951e7b1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2646951e7b1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646951e7b1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646951e7b1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g2646951e7b1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646951e7b1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2646951e7b1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g2646951e7b1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46951e7b1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g2646951e7b1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g2646951e7b1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646951e7b1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646951e7b1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g2646951e7b1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g2646951e7b1_0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646951e7b1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g2646951e7b1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g2646951e7b1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646951e7b1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2646951e7b1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g2646951e7b1_0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646951e7b1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2646951e7b1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g2646951e7b1_0_2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646951e7b1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2646951e7b1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g2646951e7b1_0_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646951e7b1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g2646951e7b1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g2646951e7b1_0_2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646951e7b1_0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g2646951e7b1_0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7" name="Google Shape;657;g2646951e7b1_0_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646951e7b1_0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2646951e7b1_0_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g2646951e7b1_0_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646951e7b1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646951e7b1_0_3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8" name="Google Shape;678;g2646951e7b1_0_3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639E6129-622F-0A6E-41B5-8725460A3B7C}"/>
            </a:ext>
          </a:extLst>
        </p:cNvPr>
        <p:cNvGrpSpPr/>
        <p:nvPr/>
      </p:nvGrpSpPr>
      <p:grpSpPr>
        <a:xfrm>
          <a:off x="0" y="0"/>
          <a:ext cx="0" cy="0"/>
          <a:chOff x="0" y="0"/>
          <a:chExt cx="0" cy="0"/>
        </a:xfrm>
      </p:grpSpPr>
      <p:sp>
        <p:nvSpPr>
          <p:cNvPr id="195" name="Google Shape;195;g2646951e7b1_0_372:notes">
            <a:extLst>
              <a:ext uri="{FF2B5EF4-FFF2-40B4-BE49-F238E27FC236}">
                <a16:creationId xmlns:a16="http://schemas.microsoft.com/office/drawing/2014/main" id="{49D96FBD-7A5A-6EA9-9B5C-3D241B3D9F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a:extLst>
              <a:ext uri="{FF2B5EF4-FFF2-40B4-BE49-F238E27FC236}">
                <a16:creationId xmlns:a16="http://schemas.microsoft.com/office/drawing/2014/main" id="{B37ED1BD-EC20-1EE9-7AF9-30B21713F3F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a:extLst>
              <a:ext uri="{FF2B5EF4-FFF2-40B4-BE49-F238E27FC236}">
                <a16:creationId xmlns:a16="http://schemas.microsoft.com/office/drawing/2014/main" id="{10BD02BF-4459-FD53-0DFC-3F52F247771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2641958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46951e7b1_0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646951e7b1_0_4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2646951e7b1_0_4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646951e7b1_0_4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2646951e7b1_0_4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15" name="Google Shape;215;g2646951e7b1_0_4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646951e7b1_0_4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2646951e7b1_0_4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25" name="Google Shape;225;g2646951e7b1_0_4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e5ce6bc3c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e5ce6bc3cc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e5ce6bc3cc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646951e7b1_0_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2646951e7b1_0_4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42" name="Google Shape;242;g2646951e7b1_0_4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
        <p:cNvGrpSpPr/>
        <p:nvPr/>
      </p:nvGrpSpPr>
      <p:grpSpPr>
        <a:xfrm>
          <a:off x="0" y="0"/>
          <a:ext cx="0" cy="0"/>
          <a:chOff x="0" y="0"/>
          <a:chExt cx="0" cy="0"/>
        </a:xfrm>
      </p:grpSpPr>
      <p:pic>
        <p:nvPicPr>
          <p:cNvPr id="21" name="Google Shape;21;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2" name="Google Shape;22;p7"/>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7"/>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1228567" y="373362"/>
            <a:ext cx="10462800" cy="1298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4"/>
          <p:cNvSpPr>
            <a:spLocks noGrp="1"/>
          </p:cNvSpPr>
          <p:nvPr>
            <p:ph type="pic" idx="2"/>
          </p:nvPr>
        </p:nvSpPr>
        <p:spPr>
          <a:xfrm>
            <a:off x="1487181" y="2886074"/>
            <a:ext cx="1845600" cy="1845600"/>
          </a:xfrm>
          <a:prstGeom prst="rect">
            <a:avLst/>
          </a:prstGeom>
          <a:solidFill>
            <a:srgbClr val="F2F2F2"/>
          </a:solidFill>
          <a:ln>
            <a:noFill/>
          </a:ln>
        </p:spPr>
      </p:sp>
      <p:sp>
        <p:nvSpPr>
          <p:cNvPr id="85" name="Google Shape;85;p14"/>
          <p:cNvSpPr txBox="1">
            <a:spLocks noGrp="1"/>
          </p:cNvSpPr>
          <p:nvPr>
            <p:ph type="body" idx="1"/>
          </p:nvPr>
        </p:nvSpPr>
        <p:spPr>
          <a:xfrm>
            <a:off x="1228568"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6" name="Google Shape;86;p14"/>
          <p:cNvSpPr txBox="1">
            <a:spLocks noGrp="1"/>
          </p:cNvSpPr>
          <p:nvPr>
            <p:ph type="body" idx="3"/>
          </p:nvPr>
        </p:nvSpPr>
        <p:spPr>
          <a:xfrm>
            <a:off x="1487181"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7" name="Google Shape;87;p14"/>
          <p:cNvSpPr>
            <a:spLocks noGrp="1"/>
          </p:cNvSpPr>
          <p:nvPr>
            <p:ph type="pic" idx="4"/>
          </p:nvPr>
        </p:nvSpPr>
        <p:spPr>
          <a:xfrm>
            <a:off x="3836914" y="2886074"/>
            <a:ext cx="1845600" cy="1845600"/>
          </a:xfrm>
          <a:prstGeom prst="rect">
            <a:avLst/>
          </a:prstGeom>
          <a:solidFill>
            <a:srgbClr val="F2F2F2"/>
          </a:solidFill>
          <a:ln>
            <a:noFill/>
          </a:ln>
        </p:spPr>
      </p:sp>
      <p:sp>
        <p:nvSpPr>
          <p:cNvPr id="88" name="Google Shape;88;p14"/>
          <p:cNvSpPr txBox="1">
            <a:spLocks noGrp="1"/>
          </p:cNvSpPr>
          <p:nvPr>
            <p:ph type="body" idx="5"/>
          </p:nvPr>
        </p:nvSpPr>
        <p:spPr>
          <a:xfrm>
            <a:off x="3578300" y="5084524"/>
            <a:ext cx="23307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9" name="Google Shape;89;p14"/>
          <p:cNvSpPr txBox="1">
            <a:spLocks noGrp="1"/>
          </p:cNvSpPr>
          <p:nvPr>
            <p:ph type="body" idx="6"/>
          </p:nvPr>
        </p:nvSpPr>
        <p:spPr>
          <a:xfrm>
            <a:off x="3836913" y="5478796"/>
            <a:ext cx="1855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0" name="Google Shape;90;p14"/>
          <p:cNvSpPr>
            <a:spLocks noGrp="1"/>
          </p:cNvSpPr>
          <p:nvPr>
            <p:ph type="pic" idx="7"/>
          </p:nvPr>
        </p:nvSpPr>
        <p:spPr>
          <a:xfrm>
            <a:off x="6327578" y="2886074"/>
            <a:ext cx="1845600" cy="1845600"/>
          </a:xfrm>
          <a:prstGeom prst="rect">
            <a:avLst/>
          </a:prstGeom>
          <a:solidFill>
            <a:srgbClr val="F2F2F2"/>
          </a:solidFill>
          <a:ln>
            <a:noFill/>
          </a:ln>
        </p:spPr>
      </p:sp>
      <p:sp>
        <p:nvSpPr>
          <p:cNvPr id="91" name="Google Shape;91;p14"/>
          <p:cNvSpPr txBox="1">
            <a:spLocks noGrp="1"/>
          </p:cNvSpPr>
          <p:nvPr>
            <p:ph type="body" idx="8"/>
          </p:nvPr>
        </p:nvSpPr>
        <p:spPr>
          <a:xfrm>
            <a:off x="6068964"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2" name="Google Shape;92;p14"/>
          <p:cNvSpPr txBox="1">
            <a:spLocks noGrp="1"/>
          </p:cNvSpPr>
          <p:nvPr>
            <p:ph type="body" idx="9"/>
          </p:nvPr>
        </p:nvSpPr>
        <p:spPr>
          <a:xfrm>
            <a:off x="6327577" y="5478796"/>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3" name="Google Shape;93;p14"/>
          <p:cNvSpPr>
            <a:spLocks noGrp="1"/>
          </p:cNvSpPr>
          <p:nvPr>
            <p:ph type="pic" idx="13"/>
          </p:nvPr>
        </p:nvSpPr>
        <p:spPr>
          <a:xfrm>
            <a:off x="8747458" y="2886074"/>
            <a:ext cx="1845600" cy="1845600"/>
          </a:xfrm>
          <a:prstGeom prst="rect">
            <a:avLst/>
          </a:prstGeom>
          <a:solidFill>
            <a:srgbClr val="F2F2F2"/>
          </a:solidFill>
          <a:ln>
            <a:noFill/>
          </a:ln>
        </p:spPr>
      </p:sp>
      <p:sp>
        <p:nvSpPr>
          <p:cNvPr id="94" name="Google Shape;94;p14"/>
          <p:cNvSpPr txBox="1">
            <a:spLocks noGrp="1"/>
          </p:cNvSpPr>
          <p:nvPr>
            <p:ph type="body" idx="14"/>
          </p:nvPr>
        </p:nvSpPr>
        <p:spPr>
          <a:xfrm>
            <a:off x="8488845"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5" name="Google Shape;95;p14"/>
          <p:cNvSpPr txBox="1">
            <a:spLocks noGrp="1"/>
          </p:cNvSpPr>
          <p:nvPr>
            <p:ph type="body" idx="15"/>
          </p:nvPr>
        </p:nvSpPr>
        <p:spPr>
          <a:xfrm>
            <a:off x="8747458"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6" name="Google Shape;96;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8" name="Google Shape;98;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99"/>
        <p:cNvGrpSpPr/>
        <p:nvPr/>
      </p:nvGrpSpPr>
      <p:grpSpPr>
        <a:xfrm>
          <a:off x="0" y="0"/>
          <a:ext cx="0" cy="0"/>
          <a:chOff x="0" y="0"/>
          <a:chExt cx="0" cy="0"/>
        </a:xfrm>
      </p:grpSpPr>
      <p:grpSp>
        <p:nvGrpSpPr>
          <p:cNvPr id="100" name="Google Shape;100;p15"/>
          <p:cNvGrpSpPr/>
          <p:nvPr/>
        </p:nvGrpSpPr>
        <p:grpSpPr>
          <a:xfrm>
            <a:off x="0" y="473953"/>
            <a:ext cx="12192000" cy="5621336"/>
            <a:chOff x="0" y="473953"/>
            <a:chExt cx="12192000" cy="5621336"/>
          </a:xfrm>
        </p:grpSpPr>
        <p:pic>
          <p:nvPicPr>
            <p:cNvPr id="101" name="Google Shape;101;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02" name="Google Shape;102;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03" name="Google Shape;103;p15"/>
          <p:cNvSpPr txBox="1">
            <a:spLocks noGrp="1"/>
          </p:cNvSpPr>
          <p:nvPr>
            <p:ph type="title"/>
          </p:nvPr>
        </p:nvSpPr>
        <p:spPr>
          <a:xfrm>
            <a:off x="1885156" y="892177"/>
            <a:ext cx="8421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15"/>
          <p:cNvSpPr>
            <a:spLocks noGrp="1"/>
          </p:cNvSpPr>
          <p:nvPr>
            <p:ph type="pic" idx="2"/>
          </p:nvPr>
        </p:nvSpPr>
        <p:spPr>
          <a:xfrm>
            <a:off x="1877176" y="2428875"/>
            <a:ext cx="1066800" cy="1066800"/>
          </a:xfrm>
          <a:prstGeom prst="rect">
            <a:avLst/>
          </a:prstGeom>
          <a:solidFill>
            <a:schemeClr val="lt1"/>
          </a:solidFill>
          <a:ln>
            <a:noFill/>
          </a:ln>
        </p:spPr>
      </p:sp>
      <p:sp>
        <p:nvSpPr>
          <p:cNvPr id="105" name="Google Shape;105;p15"/>
          <p:cNvSpPr txBox="1">
            <a:spLocks noGrp="1"/>
          </p:cNvSpPr>
          <p:nvPr>
            <p:ph type="body" idx="1"/>
          </p:nvPr>
        </p:nvSpPr>
        <p:spPr>
          <a:xfrm>
            <a:off x="1500168"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6" name="Google Shape;106;p15"/>
          <p:cNvSpPr txBox="1">
            <a:spLocks noGrp="1"/>
          </p:cNvSpPr>
          <p:nvPr>
            <p:ph type="body" idx="3"/>
          </p:nvPr>
        </p:nvSpPr>
        <p:spPr>
          <a:xfrm>
            <a:off x="1500168"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7" name="Google Shape;107;p15"/>
          <p:cNvSpPr>
            <a:spLocks noGrp="1"/>
          </p:cNvSpPr>
          <p:nvPr>
            <p:ph type="pic" idx="4"/>
          </p:nvPr>
        </p:nvSpPr>
        <p:spPr>
          <a:xfrm>
            <a:off x="4226270" y="2428875"/>
            <a:ext cx="1066800" cy="1066800"/>
          </a:xfrm>
          <a:prstGeom prst="rect">
            <a:avLst/>
          </a:prstGeom>
          <a:solidFill>
            <a:schemeClr val="lt1"/>
          </a:solidFill>
          <a:ln>
            <a:noFill/>
          </a:ln>
        </p:spPr>
      </p:sp>
      <p:sp>
        <p:nvSpPr>
          <p:cNvPr id="108" name="Google Shape;108;p15"/>
          <p:cNvSpPr txBox="1">
            <a:spLocks noGrp="1"/>
          </p:cNvSpPr>
          <p:nvPr>
            <p:ph type="body" idx="5"/>
          </p:nvPr>
        </p:nvSpPr>
        <p:spPr>
          <a:xfrm>
            <a:off x="3849262"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9" name="Google Shape;109;p15"/>
          <p:cNvSpPr txBox="1">
            <a:spLocks noGrp="1"/>
          </p:cNvSpPr>
          <p:nvPr>
            <p:ph type="body" idx="6"/>
          </p:nvPr>
        </p:nvSpPr>
        <p:spPr>
          <a:xfrm>
            <a:off x="3849262"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0" name="Google Shape;110;p15"/>
          <p:cNvSpPr>
            <a:spLocks noGrp="1"/>
          </p:cNvSpPr>
          <p:nvPr>
            <p:ph type="pic" idx="7"/>
          </p:nvPr>
        </p:nvSpPr>
        <p:spPr>
          <a:xfrm>
            <a:off x="6655584" y="2428875"/>
            <a:ext cx="1066800" cy="1066800"/>
          </a:xfrm>
          <a:prstGeom prst="rect">
            <a:avLst/>
          </a:prstGeom>
          <a:solidFill>
            <a:schemeClr val="lt1"/>
          </a:solidFill>
          <a:ln>
            <a:noFill/>
          </a:ln>
        </p:spPr>
      </p:sp>
      <p:sp>
        <p:nvSpPr>
          <p:cNvPr id="111" name="Google Shape;111;p15"/>
          <p:cNvSpPr txBox="1">
            <a:spLocks noGrp="1"/>
          </p:cNvSpPr>
          <p:nvPr>
            <p:ph type="body" idx="8"/>
          </p:nvPr>
        </p:nvSpPr>
        <p:spPr>
          <a:xfrm>
            <a:off x="6198355" y="3654378"/>
            <a:ext cx="21051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2" name="Google Shape;112;p15"/>
          <p:cNvSpPr txBox="1">
            <a:spLocks noGrp="1"/>
          </p:cNvSpPr>
          <p:nvPr>
            <p:ph type="body" idx="9"/>
          </p:nvPr>
        </p:nvSpPr>
        <p:spPr>
          <a:xfrm>
            <a:off x="6095999" y="3809747"/>
            <a:ext cx="2299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3" name="Google Shape;113;p15"/>
          <p:cNvSpPr>
            <a:spLocks noGrp="1"/>
          </p:cNvSpPr>
          <p:nvPr>
            <p:ph type="pic" idx="13"/>
          </p:nvPr>
        </p:nvSpPr>
        <p:spPr>
          <a:xfrm>
            <a:off x="9136814" y="2428875"/>
            <a:ext cx="1066800" cy="1066800"/>
          </a:xfrm>
          <a:prstGeom prst="rect">
            <a:avLst/>
          </a:prstGeom>
          <a:solidFill>
            <a:schemeClr val="lt1"/>
          </a:solidFill>
          <a:ln>
            <a:noFill/>
          </a:ln>
        </p:spPr>
      </p:sp>
      <p:sp>
        <p:nvSpPr>
          <p:cNvPr id="114" name="Google Shape;114;p15"/>
          <p:cNvSpPr txBox="1">
            <a:spLocks noGrp="1"/>
          </p:cNvSpPr>
          <p:nvPr>
            <p:ph type="body" idx="14"/>
          </p:nvPr>
        </p:nvSpPr>
        <p:spPr>
          <a:xfrm>
            <a:off x="8759806"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5" name="Google Shape;115;p15"/>
          <p:cNvSpPr txBox="1">
            <a:spLocks noGrp="1"/>
          </p:cNvSpPr>
          <p:nvPr>
            <p:ph type="body" idx="15"/>
          </p:nvPr>
        </p:nvSpPr>
        <p:spPr>
          <a:xfrm>
            <a:off x="8744480" y="3809747"/>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6" name="Google Shape;116;p15"/>
          <p:cNvSpPr>
            <a:spLocks noGrp="1"/>
          </p:cNvSpPr>
          <p:nvPr>
            <p:ph type="pic" idx="16"/>
          </p:nvPr>
        </p:nvSpPr>
        <p:spPr>
          <a:xfrm>
            <a:off x="1877176" y="4287711"/>
            <a:ext cx="1066800" cy="1066800"/>
          </a:xfrm>
          <a:prstGeom prst="rect">
            <a:avLst/>
          </a:prstGeom>
          <a:solidFill>
            <a:schemeClr val="lt1"/>
          </a:solidFill>
          <a:ln>
            <a:noFill/>
          </a:ln>
        </p:spPr>
      </p:sp>
      <p:sp>
        <p:nvSpPr>
          <p:cNvPr id="117" name="Google Shape;117;p15"/>
          <p:cNvSpPr txBox="1">
            <a:spLocks noGrp="1"/>
          </p:cNvSpPr>
          <p:nvPr>
            <p:ph type="body" idx="17"/>
          </p:nvPr>
        </p:nvSpPr>
        <p:spPr>
          <a:xfrm>
            <a:off x="1500168"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8" name="Google Shape;118;p15"/>
          <p:cNvSpPr txBox="1">
            <a:spLocks noGrp="1"/>
          </p:cNvSpPr>
          <p:nvPr>
            <p:ph type="body" idx="18"/>
          </p:nvPr>
        </p:nvSpPr>
        <p:spPr>
          <a:xfrm>
            <a:off x="1500168"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9" name="Google Shape;119;p15"/>
          <p:cNvSpPr>
            <a:spLocks noGrp="1"/>
          </p:cNvSpPr>
          <p:nvPr>
            <p:ph type="pic" idx="19"/>
          </p:nvPr>
        </p:nvSpPr>
        <p:spPr>
          <a:xfrm>
            <a:off x="4226270" y="4287711"/>
            <a:ext cx="1066800" cy="1066800"/>
          </a:xfrm>
          <a:prstGeom prst="rect">
            <a:avLst/>
          </a:prstGeom>
          <a:solidFill>
            <a:schemeClr val="lt1"/>
          </a:solidFill>
          <a:ln>
            <a:noFill/>
          </a:ln>
        </p:spPr>
      </p:sp>
      <p:sp>
        <p:nvSpPr>
          <p:cNvPr id="120" name="Google Shape;120;p15"/>
          <p:cNvSpPr txBox="1">
            <a:spLocks noGrp="1"/>
          </p:cNvSpPr>
          <p:nvPr>
            <p:ph type="body" idx="20"/>
          </p:nvPr>
        </p:nvSpPr>
        <p:spPr>
          <a:xfrm>
            <a:off x="3849262"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1" name="Google Shape;121;p15"/>
          <p:cNvSpPr txBox="1">
            <a:spLocks noGrp="1"/>
          </p:cNvSpPr>
          <p:nvPr>
            <p:ph type="body" idx="21"/>
          </p:nvPr>
        </p:nvSpPr>
        <p:spPr>
          <a:xfrm>
            <a:off x="3849262"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2" name="Google Shape;122;p15"/>
          <p:cNvSpPr>
            <a:spLocks noGrp="1"/>
          </p:cNvSpPr>
          <p:nvPr>
            <p:ph type="pic" idx="22"/>
          </p:nvPr>
        </p:nvSpPr>
        <p:spPr>
          <a:xfrm>
            <a:off x="6655584" y="4287711"/>
            <a:ext cx="1066800" cy="1066800"/>
          </a:xfrm>
          <a:prstGeom prst="rect">
            <a:avLst/>
          </a:prstGeom>
          <a:solidFill>
            <a:schemeClr val="lt1"/>
          </a:solidFill>
          <a:ln>
            <a:noFill/>
          </a:ln>
        </p:spPr>
      </p:sp>
      <p:sp>
        <p:nvSpPr>
          <p:cNvPr id="123" name="Google Shape;123;p15"/>
          <p:cNvSpPr txBox="1">
            <a:spLocks noGrp="1"/>
          </p:cNvSpPr>
          <p:nvPr>
            <p:ph type="body" idx="23"/>
          </p:nvPr>
        </p:nvSpPr>
        <p:spPr>
          <a:xfrm>
            <a:off x="633992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4" name="Google Shape;124;p15"/>
          <p:cNvSpPr txBox="1">
            <a:spLocks noGrp="1"/>
          </p:cNvSpPr>
          <p:nvPr>
            <p:ph type="body" idx="24"/>
          </p:nvPr>
        </p:nvSpPr>
        <p:spPr>
          <a:xfrm>
            <a:off x="6339926" y="5668583"/>
            <a:ext cx="18135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5" name="Google Shape;125;p15"/>
          <p:cNvSpPr>
            <a:spLocks noGrp="1"/>
          </p:cNvSpPr>
          <p:nvPr>
            <p:ph type="pic" idx="25"/>
          </p:nvPr>
        </p:nvSpPr>
        <p:spPr>
          <a:xfrm>
            <a:off x="9136814" y="4287711"/>
            <a:ext cx="1066800" cy="1066800"/>
          </a:xfrm>
          <a:prstGeom prst="rect">
            <a:avLst/>
          </a:prstGeom>
          <a:solidFill>
            <a:schemeClr val="lt1"/>
          </a:solidFill>
          <a:ln>
            <a:noFill/>
          </a:ln>
        </p:spPr>
      </p:sp>
      <p:sp>
        <p:nvSpPr>
          <p:cNvPr id="126" name="Google Shape;126;p15"/>
          <p:cNvSpPr txBox="1">
            <a:spLocks noGrp="1"/>
          </p:cNvSpPr>
          <p:nvPr>
            <p:ph type="body" idx="26"/>
          </p:nvPr>
        </p:nvSpPr>
        <p:spPr>
          <a:xfrm>
            <a:off x="875980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7" name="Google Shape;127;p15"/>
          <p:cNvSpPr txBox="1">
            <a:spLocks noGrp="1"/>
          </p:cNvSpPr>
          <p:nvPr>
            <p:ph type="body" idx="27"/>
          </p:nvPr>
        </p:nvSpPr>
        <p:spPr>
          <a:xfrm>
            <a:off x="8744480" y="5668583"/>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8" name="Google Shape;128;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9" name="Google Shape;129;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30"/>
        <p:cNvGrpSpPr/>
        <p:nvPr/>
      </p:nvGrpSpPr>
      <p:grpSpPr>
        <a:xfrm>
          <a:off x="0" y="0"/>
          <a:ext cx="0" cy="0"/>
          <a:chOff x="0" y="0"/>
          <a:chExt cx="0" cy="0"/>
        </a:xfrm>
      </p:grpSpPr>
      <p:sp>
        <p:nvSpPr>
          <p:cNvPr id="131" name="Google Shape;131;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17"/>
          <p:cNvSpPr txBox="1">
            <a:spLocks noGrp="1"/>
          </p:cNvSpPr>
          <p:nvPr>
            <p:ph type="body" idx="1"/>
          </p:nvPr>
        </p:nvSpPr>
        <p:spPr>
          <a:xfrm>
            <a:off x="166074" y="171678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400"/>
              <a:buNone/>
              <a:defRPr sz="24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2"/>
          </p:nvPr>
        </p:nvSpPr>
        <p:spPr>
          <a:xfrm>
            <a:off x="732131" y="2793105"/>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3"/>
          </p:nvPr>
        </p:nvSpPr>
        <p:spPr>
          <a:xfrm>
            <a:off x="1338556" y="386943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5" name="Google Shape;135;p17"/>
          <p:cNvSpPr txBox="1">
            <a:spLocks noGrp="1"/>
          </p:cNvSpPr>
          <p:nvPr>
            <p:ph type="body" idx="4"/>
          </p:nvPr>
        </p:nvSpPr>
        <p:spPr>
          <a:xfrm>
            <a:off x="1922756" y="4958819"/>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6" name="Google Shape;136;p17"/>
          <p:cNvSpPr txBox="1">
            <a:spLocks noGrp="1"/>
          </p:cNvSpPr>
          <p:nvPr>
            <p:ph type="body" idx="5"/>
          </p:nvPr>
        </p:nvSpPr>
        <p:spPr>
          <a:xfrm>
            <a:off x="4388473" y="148289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7" name="Google Shape;137;p17"/>
          <p:cNvSpPr txBox="1">
            <a:spLocks noGrp="1"/>
          </p:cNvSpPr>
          <p:nvPr>
            <p:ph type="body" idx="6"/>
          </p:nvPr>
        </p:nvSpPr>
        <p:spPr>
          <a:xfrm>
            <a:off x="4986029" y="2604186"/>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8" name="Google Shape;138;p17"/>
          <p:cNvSpPr txBox="1">
            <a:spLocks noGrp="1"/>
          </p:cNvSpPr>
          <p:nvPr>
            <p:ph type="body" idx="7"/>
          </p:nvPr>
        </p:nvSpPr>
        <p:spPr>
          <a:xfrm>
            <a:off x="5576938" y="367701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9" name="Google Shape;139;p17"/>
          <p:cNvSpPr txBox="1">
            <a:spLocks noGrp="1"/>
          </p:cNvSpPr>
          <p:nvPr>
            <p:ph type="body" idx="8"/>
          </p:nvPr>
        </p:nvSpPr>
        <p:spPr>
          <a:xfrm>
            <a:off x="6175280" y="4785241"/>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0" name="Google Shape;140;p17"/>
          <p:cNvSpPr txBox="1">
            <a:spLocks noGrp="1"/>
          </p:cNvSpPr>
          <p:nvPr>
            <p:ph type="ftr" idx="11"/>
          </p:nvPr>
        </p:nvSpPr>
        <p:spPr>
          <a:xfrm>
            <a:off x="6749143" y="6356350"/>
            <a:ext cx="377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17"/>
          <p:cNvSpPr txBox="1">
            <a:spLocks noGrp="1"/>
          </p:cNvSpPr>
          <p:nvPr>
            <p:ph type="sldNum" idx="12"/>
          </p:nvPr>
        </p:nvSpPr>
        <p:spPr>
          <a:xfrm>
            <a:off x="10810874" y="6356350"/>
            <a:ext cx="543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2" name="Google Shape;142;p17"/>
          <p:cNvCxnSpPr/>
          <p:nvPr/>
        </p:nvCxnSpPr>
        <p:spPr>
          <a:xfrm>
            <a:off x="4353515" y="5259067"/>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3" name="Google Shape;143;p17"/>
          <p:cNvCxnSpPr/>
          <p:nvPr/>
        </p:nvCxnSpPr>
        <p:spPr>
          <a:xfrm>
            <a:off x="3759917" y="4157459"/>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4" name="Google Shape;144;p17"/>
          <p:cNvCxnSpPr/>
          <p:nvPr/>
        </p:nvCxnSpPr>
        <p:spPr>
          <a:xfrm>
            <a:off x="3173453" y="3081694"/>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5" name="Google Shape;145;p17"/>
          <p:cNvCxnSpPr/>
          <p:nvPr/>
        </p:nvCxnSpPr>
        <p:spPr>
          <a:xfrm>
            <a:off x="2586263" y="2005091"/>
            <a:ext cx="1513200" cy="0"/>
          </a:xfrm>
          <a:prstGeom prst="straightConnector1">
            <a:avLst/>
          </a:prstGeom>
          <a:noFill/>
          <a:ln w="9525" cap="flat" cmpd="sng">
            <a:solidFill>
              <a:schemeClr val="dk1"/>
            </a:solidFill>
            <a:prstDash val="solid"/>
            <a:miter lim="800000"/>
            <a:headEnd type="none" w="sm" len="sm"/>
            <a:tailEnd type="none" w="sm" len="sm"/>
          </a:ln>
        </p:spPr>
      </p:cxnSp>
      <p:pic>
        <p:nvPicPr>
          <p:cNvPr id="146" name="Google Shape;146;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47" name="Google Shape;147;p17"/>
          <p:cNvSpPr txBox="1"/>
          <p:nvPr/>
        </p:nvSpPr>
        <p:spPr>
          <a:xfrm>
            <a:off x="729709" y="574358"/>
            <a:ext cx="6005400" cy="653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1" name="Google Shape;151;p18"/>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p18"/>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3" name="Google Shape;153;p18"/>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4" name="Google Shape;154;p18"/>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5" name="Google Shape;155;p18"/>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6" name="Google Shape;156;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7" name="Google Shape;157;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8" name="Google Shape;158;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3853543" y="1671639"/>
            <a:ext cx="6735000" cy="1204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0"/>
          <p:cNvSpPr txBox="1">
            <a:spLocks noGrp="1"/>
          </p:cNvSpPr>
          <p:nvPr>
            <p:ph type="body" idx="1"/>
          </p:nvPr>
        </p:nvSpPr>
        <p:spPr>
          <a:xfrm>
            <a:off x="3853543" y="3660774"/>
            <a:ext cx="6735000" cy="15255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2" name="Google Shape;162;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3" name="Google Shape;163;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4" name="Google Shape;164;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65"/>
        <p:cNvGrpSpPr/>
        <p:nvPr/>
      </p:nvGrpSpPr>
      <p:grpSpPr>
        <a:xfrm>
          <a:off x="0" y="0"/>
          <a:ext cx="0" cy="0"/>
          <a:chOff x="0" y="0"/>
          <a:chExt cx="0" cy="0"/>
        </a:xfrm>
      </p:grpSpPr>
      <p:sp>
        <p:nvSpPr>
          <p:cNvPr id="166" name="Google Shape;166;p21"/>
          <p:cNvSpPr txBox="1">
            <a:spLocks noGrp="1"/>
          </p:cNvSpPr>
          <p:nvPr>
            <p:ph type="ctrTitle"/>
          </p:nvPr>
        </p:nvSpPr>
        <p:spPr>
          <a:xfrm>
            <a:off x="4267200" y="1615736"/>
            <a:ext cx="4179600" cy="15246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7" name="Google Shape;167;p21"/>
          <p:cNvSpPr txBox="1">
            <a:spLocks noGrp="1"/>
          </p:cNvSpPr>
          <p:nvPr>
            <p:ph type="subTitle" idx="1"/>
          </p:nvPr>
        </p:nvSpPr>
        <p:spPr>
          <a:xfrm>
            <a:off x="4267200" y="3238103"/>
            <a:ext cx="4179600" cy="1371900"/>
          </a:xfrm>
          <a:prstGeom prst="rect">
            <a:avLst/>
          </a:prstGeom>
          <a:noFill/>
          <a:ln>
            <a:noFill/>
          </a:ln>
        </p:spPr>
        <p:txBody>
          <a:bodyPr spcFirstLastPara="1" wrap="square" lIns="91425" tIns="45700" rIns="91425" bIns="45700" anchor="t" anchorCtr="0">
            <a:normAutofit/>
          </a:bodyPr>
          <a:lstStyle>
            <a:lvl1pPr lvl="0" algn="l" rtl="0">
              <a:lnSpc>
                <a:spcPct val="150000"/>
              </a:lnSpc>
              <a:spcBef>
                <a:spcPts val="1000"/>
              </a:spcBef>
              <a:spcAft>
                <a:spcPts val="0"/>
              </a:spcAft>
              <a:buClr>
                <a:schemeClr val="lt1"/>
              </a:buClr>
              <a:buSzPts val="1400"/>
              <a:buNone/>
              <a:defRPr sz="14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168" name="Google Shape;168;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69" name="Google Shape;169;p21"/>
          <p:cNvSpPr txBox="1">
            <a:spLocks noGrp="1"/>
          </p:cNvSpPr>
          <p:nvPr>
            <p:ph type="ftr" idx="11"/>
          </p:nvPr>
        </p:nvSpPr>
        <p:spPr>
          <a:xfrm>
            <a:off x="6479721" y="6356350"/>
            <a:ext cx="2661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0" name="Google Shape;170;p21"/>
          <p:cNvSpPr txBox="1">
            <a:spLocks noGrp="1"/>
          </p:cNvSpPr>
          <p:nvPr>
            <p:ph type="sldNum" idx="12"/>
          </p:nvPr>
        </p:nvSpPr>
        <p:spPr>
          <a:xfrm>
            <a:off x="9579428" y="6356350"/>
            <a:ext cx="17745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2" name="Google Shape;32;p16"/>
          <p:cNvSpPr txBox="1">
            <a:spLocks noGrp="1"/>
          </p:cNvSpPr>
          <p:nvPr>
            <p:ph type="body" idx="1"/>
          </p:nvPr>
        </p:nvSpPr>
        <p:spPr>
          <a:xfrm>
            <a:off x="838200" y="1632858"/>
            <a:ext cx="10515600" cy="44415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1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838200" y="365125"/>
            <a:ext cx="10515600" cy="1246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6" name="Google Shape;36;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 name="Google Shape;37;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9" name="Google Shape;39;p13"/>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1"/>
        <p:cNvGrpSpPr/>
        <p:nvPr/>
      </p:nvGrpSpPr>
      <p:grpSpPr>
        <a:xfrm>
          <a:off x="0" y="0"/>
          <a:ext cx="0" cy="0"/>
          <a:chOff x="0" y="0"/>
          <a:chExt cx="0" cy="0"/>
        </a:xfrm>
      </p:grpSpPr>
      <p:pic>
        <p:nvPicPr>
          <p:cNvPr id="42" name="Google Shape;42;p9"/>
          <p:cNvPicPr preferRelativeResize="0"/>
          <p:nvPr/>
        </p:nvPicPr>
        <p:blipFill rotWithShape="1">
          <a:blip r:embed="rId2">
            <a:alphaModFix/>
          </a:blip>
          <a:srcRect/>
          <a:stretch/>
        </p:blipFill>
        <p:spPr>
          <a:xfrm>
            <a:off x="0" y="0"/>
            <a:ext cx="5581652" cy="6858000"/>
          </a:xfrm>
          <a:prstGeom prst="rect">
            <a:avLst/>
          </a:prstGeom>
          <a:noFill/>
          <a:ln>
            <a:noFill/>
          </a:ln>
        </p:spPr>
      </p:pic>
      <p:sp>
        <p:nvSpPr>
          <p:cNvPr id="43" name="Google Shape;43;p9"/>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4" name="Google Shape;44;p9"/>
          <p:cNvSpPr txBox="1">
            <a:spLocks noGrp="1"/>
          </p:cNvSpPr>
          <p:nvPr>
            <p:ph type="subTitle" idx="1"/>
          </p:nvPr>
        </p:nvSpPr>
        <p:spPr>
          <a:xfrm>
            <a:off x="4657725" y="5028803"/>
            <a:ext cx="6696000" cy="365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1000"/>
              </a:spcBef>
              <a:spcAft>
                <a:spcPts val="0"/>
              </a:spcAft>
              <a:buClr>
                <a:srgbClr val="757070"/>
              </a:buClr>
              <a:buSzPts val="1600"/>
              <a:buNone/>
              <a:defRPr sz="1600">
                <a:solidFill>
                  <a:srgbClr val="757070"/>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5" name="Google Shape;45;p9"/>
          <p:cNvSpPr txBox="1">
            <a:spLocks noGrp="1"/>
          </p:cNvSpPr>
          <p:nvPr>
            <p:ph type="ftr" idx="11"/>
          </p:nvPr>
        </p:nvSpPr>
        <p:spPr>
          <a:xfrm>
            <a:off x="6743699" y="6356350"/>
            <a:ext cx="2543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
        <p:nvSpPr>
          <p:cNvPr id="48" name="Google Shape;48;p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1" name="Google Shape;51;p19"/>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2" name="Google Shape;52;p19"/>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 name="Google Shape;53;p19"/>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4" name="Google Shape;54;p19"/>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 name="Google Shape;55;p19"/>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6" name="Google Shape;56;p19"/>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65" name="Google Shape;65;p8"/>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66"/>
        <p:cNvGrpSpPr/>
        <p:nvPr/>
      </p:nvGrpSpPr>
      <p:grpSpPr>
        <a:xfrm>
          <a:off x="0" y="0"/>
          <a:ext cx="0" cy="0"/>
          <a:chOff x="0" y="0"/>
          <a:chExt cx="0" cy="0"/>
        </a:xfrm>
      </p:grpSpPr>
      <p:pic>
        <p:nvPicPr>
          <p:cNvPr id="67" name="Google Shape;67;p10"/>
          <p:cNvPicPr preferRelativeResize="0"/>
          <p:nvPr/>
        </p:nvPicPr>
        <p:blipFill rotWithShape="1">
          <a:blip r:embed="rId2">
            <a:alphaModFix/>
          </a:blip>
          <a:srcRect t="18298" r="28341" b="23071"/>
          <a:stretch/>
        </p:blipFill>
        <p:spPr>
          <a:xfrm>
            <a:off x="5488815" y="0"/>
            <a:ext cx="6703187" cy="6858000"/>
          </a:xfrm>
          <a:prstGeom prst="rect">
            <a:avLst/>
          </a:prstGeom>
          <a:noFill/>
          <a:ln>
            <a:noFill/>
          </a:ln>
        </p:spPr>
      </p:pic>
      <p:sp>
        <p:nvSpPr>
          <p:cNvPr id="68" name="Google Shape;68;p10"/>
          <p:cNvSpPr txBox="1">
            <a:spLocks noGrp="1"/>
          </p:cNvSpPr>
          <p:nvPr>
            <p:ph type="title"/>
          </p:nvPr>
        </p:nvSpPr>
        <p:spPr>
          <a:xfrm>
            <a:off x="1333500" y="1020445"/>
            <a:ext cx="2895600" cy="1325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2800"/>
              <a:buFont typeface="Calibri"/>
              <a:buNone/>
              <a:defRPr sz="28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1333500" y="2924175"/>
            <a:ext cx="2895600" cy="2519400"/>
          </a:xfrm>
          <a:prstGeom prst="rect">
            <a:avLst/>
          </a:prstGeom>
          <a:noFill/>
          <a:ln>
            <a:noFill/>
          </a:ln>
        </p:spPr>
        <p:txBody>
          <a:bodyPr spcFirstLastPara="1" wrap="square" lIns="91425" tIns="45700" rIns="91425" bIns="45700" anchor="t" anchorCtr="0">
            <a:normAutofit/>
          </a:bodyPr>
          <a:lstStyle>
            <a:lvl1pPr marL="457200" lvl="0" indent="-228600" algn="l" rtl="0">
              <a:lnSpc>
                <a:spcPct val="150000"/>
              </a:lnSpc>
              <a:spcBef>
                <a:spcPts val="1000"/>
              </a:spcBef>
              <a:spcAft>
                <a:spcPts val="0"/>
              </a:spcAft>
              <a:buClr>
                <a:schemeClr val="lt1"/>
              </a:buClr>
              <a:buSzPts val="1400"/>
              <a:buNone/>
              <a:defRPr sz="1400">
                <a:solidFill>
                  <a:schemeClr val="lt1"/>
                </a:solidFill>
              </a:defRPr>
            </a:lvl1pPr>
            <a:lvl2pPr marL="914400" lvl="1" indent="-228600" algn="l" rtl="0">
              <a:lnSpc>
                <a:spcPct val="150000"/>
              </a:lnSpc>
              <a:spcBef>
                <a:spcPts val="500"/>
              </a:spcBef>
              <a:spcAft>
                <a:spcPts val="0"/>
              </a:spcAft>
              <a:buClr>
                <a:schemeClr val="lt1"/>
              </a:buClr>
              <a:buSzPts val="1400"/>
              <a:buNone/>
              <a:defRPr sz="1400">
                <a:solidFill>
                  <a:schemeClr val="lt1"/>
                </a:solidFill>
              </a:defRPr>
            </a:lvl2pPr>
            <a:lvl3pPr marL="1371600" lvl="2" indent="-228600" algn="l" rtl="0">
              <a:lnSpc>
                <a:spcPct val="150000"/>
              </a:lnSpc>
              <a:spcBef>
                <a:spcPts val="500"/>
              </a:spcBef>
              <a:spcAft>
                <a:spcPts val="0"/>
              </a:spcAft>
              <a:buClr>
                <a:schemeClr val="lt1"/>
              </a:buClr>
              <a:buSzPts val="1400"/>
              <a:buNone/>
              <a:defRPr sz="1400">
                <a:solidFill>
                  <a:schemeClr val="lt1"/>
                </a:solidFill>
              </a:defRPr>
            </a:lvl3pPr>
            <a:lvl4pPr marL="1828800" lvl="3" indent="-228600" algn="l" rtl="0">
              <a:lnSpc>
                <a:spcPct val="150000"/>
              </a:lnSpc>
              <a:spcBef>
                <a:spcPts val="500"/>
              </a:spcBef>
              <a:spcAft>
                <a:spcPts val="0"/>
              </a:spcAft>
              <a:buClr>
                <a:schemeClr val="lt1"/>
              </a:buClr>
              <a:buSzPts val="1400"/>
              <a:buNone/>
              <a:defRPr sz="1400">
                <a:solidFill>
                  <a:schemeClr val="lt1"/>
                </a:solidFill>
              </a:defRPr>
            </a:lvl4pPr>
            <a:lvl5pPr marL="2286000" lvl="4" indent="-228600" algn="l" rtl="0">
              <a:lnSpc>
                <a:spcPct val="150000"/>
              </a:lnSpc>
              <a:spcBef>
                <a:spcPts val="500"/>
              </a:spcBef>
              <a:spcAft>
                <a:spcPts val="0"/>
              </a:spcAft>
              <a:buClr>
                <a:schemeClr val="lt1"/>
              </a:buClr>
              <a:buSzPts val="1400"/>
              <a:buNone/>
              <a:defRPr sz="14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0" name="Google Shape;70;p10"/>
          <p:cNvSpPr txBox="1">
            <a:spLocks noGrp="1"/>
          </p:cNvSpPr>
          <p:nvPr>
            <p:ph type="ftr" idx="11"/>
          </p:nvPr>
        </p:nvSpPr>
        <p:spPr>
          <a:xfrm>
            <a:off x="2669886" y="6356349"/>
            <a:ext cx="2482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5536305" y="6356350"/>
            <a:ext cx="987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5" name="Google Shape;75;p11"/>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7" name="Google Shape;77;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6991350" y="2148840"/>
            <a:ext cx="4179600" cy="1715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6991350" y="3962003"/>
            <a:ext cx="4179600" cy="36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chemeClr val="lt1"/>
              </a:buClr>
              <a:buSzPts val="1600"/>
              <a:buNone/>
              <a:defRPr sz="16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81" name="Google Shape;81;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4: </a:t>
            </a:r>
          </a:p>
          <a:p>
            <a:pPr marL="0" lvl="0" indent="0" algn="l" rtl="0">
              <a:spcBef>
                <a:spcPts val="0"/>
              </a:spcBef>
              <a:spcAft>
                <a:spcPts val="0"/>
              </a:spcAft>
              <a:buClr>
                <a:schemeClr val="dk1"/>
              </a:buClr>
              <a:buSzPts val="3600"/>
              <a:buFont typeface="Calibri"/>
              <a:buNone/>
            </a:pPr>
            <a:r>
              <a:rPr lang="en-US" b="1" dirty="0"/>
              <a:t>Edge Detection and Line Detection</a:t>
            </a:r>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DCEC-ACD5-E5E6-16E7-7E4814A8D5E1}"/>
              </a:ext>
            </a:extLst>
          </p:cNvPr>
          <p:cNvSpPr>
            <a:spLocks noGrp="1"/>
          </p:cNvSpPr>
          <p:nvPr>
            <p:ph type="title"/>
          </p:nvPr>
        </p:nvSpPr>
        <p:spPr/>
        <p:txBody>
          <a:bodyPr/>
          <a:lstStyle/>
          <a:p>
            <a:r>
              <a:rPr lang="en-US" dirty="0"/>
              <a:t>Example (1D) - Gradient</a:t>
            </a:r>
          </a:p>
        </p:txBody>
      </p:sp>
      <p:sp>
        <p:nvSpPr>
          <p:cNvPr id="3" name="Slide Number Placeholder 2">
            <a:extLst>
              <a:ext uri="{FF2B5EF4-FFF2-40B4-BE49-F238E27FC236}">
                <a16:creationId xmlns:a16="http://schemas.microsoft.com/office/drawing/2014/main" id="{A5D7FADF-A6B3-4A2B-7AB1-9F0678AD52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Text Placeholder 3">
            <a:extLst>
              <a:ext uri="{FF2B5EF4-FFF2-40B4-BE49-F238E27FC236}">
                <a16:creationId xmlns:a16="http://schemas.microsoft.com/office/drawing/2014/main" id="{791C0456-33F7-2250-7031-AAC0C44562A9}"/>
              </a:ext>
            </a:extLst>
          </p:cNvPr>
          <p:cNvSpPr>
            <a:spLocks noGrp="1"/>
          </p:cNvSpPr>
          <p:nvPr>
            <p:ph type="body" idx="1"/>
          </p:nvPr>
        </p:nvSpPr>
        <p:spPr/>
        <p:txBody>
          <a:bodyPr>
            <a:normAutofit fontScale="55000" lnSpcReduction="20000"/>
          </a:bodyPr>
          <a:lstStyle/>
          <a:p>
            <a:pPr marL="50800" indent="0">
              <a:buNone/>
            </a:pPr>
            <a:r>
              <a:rPr lang="en-US" b="1" dirty="0"/>
              <a:t>Imagine a Row of Pixels (1D)</a:t>
            </a:r>
          </a:p>
          <a:p>
            <a:pPr marL="50800" indent="0">
              <a:buNone/>
            </a:pPr>
            <a:r>
              <a:rPr lang="en-US" dirty="0"/>
              <a:t>[50, 52, 55, 60, 90, 130, 132, 133]</a:t>
            </a:r>
          </a:p>
          <a:p>
            <a:pPr marL="50800" indent="0">
              <a:buNone/>
            </a:pPr>
            <a:endParaRPr lang="en-US" dirty="0"/>
          </a:p>
          <a:p>
            <a:pPr marL="50800" indent="0">
              <a:buNone/>
            </a:pPr>
            <a:r>
              <a:rPr lang="en-US" dirty="0"/>
              <a:t>We can see a rapid change in values from 60 → 90 → 130. That’s where an edge exists.</a:t>
            </a:r>
          </a:p>
          <a:p>
            <a:pPr marL="50800" indent="0">
              <a:buNone/>
            </a:pPr>
            <a:r>
              <a:rPr lang="en-US" b="1" dirty="0"/>
              <a:t>Mathematically</a:t>
            </a:r>
            <a:r>
              <a:rPr lang="en-US" dirty="0"/>
              <a:t>, we calculate the gradient by subtracting neighbor values:</a:t>
            </a:r>
          </a:p>
          <a:p>
            <a:pPr marL="50800" indent="0">
              <a:buNone/>
            </a:pPr>
            <a:endParaRPr lang="en-US" dirty="0"/>
          </a:p>
          <a:p>
            <a:pPr marL="50800" indent="0">
              <a:buNone/>
            </a:pPr>
            <a:r>
              <a:rPr lang="en-US" dirty="0"/>
              <a:t>Gradient ≈ Right – Left</a:t>
            </a:r>
          </a:p>
          <a:p>
            <a:pPr marL="50800" indent="0">
              <a:buNone/>
            </a:pPr>
            <a:r>
              <a:rPr lang="en-US" dirty="0"/>
              <a:t>Example:</a:t>
            </a:r>
          </a:p>
          <a:p>
            <a:pPr marL="50800" indent="0">
              <a:buNone/>
            </a:pPr>
            <a:endParaRPr lang="en-US" dirty="0"/>
          </a:p>
          <a:p>
            <a:pPr marL="50800" indent="0">
              <a:buNone/>
            </a:pPr>
            <a:r>
              <a:rPr lang="en-US" dirty="0"/>
              <a:t>At pixel 3 (value = 60):</a:t>
            </a:r>
          </a:p>
          <a:p>
            <a:pPr marL="50800" indent="0">
              <a:buNone/>
            </a:pPr>
            <a:r>
              <a:rPr lang="en-US" dirty="0"/>
              <a:t>Gradient ≈ 90 - 55 = 35 → High gradient → Edge</a:t>
            </a:r>
          </a:p>
          <a:p>
            <a:pPr marL="50800" indent="0">
              <a:buNone/>
            </a:pPr>
            <a:endParaRPr lang="en-US" dirty="0"/>
          </a:p>
          <a:p>
            <a:pPr marL="50800" indent="0">
              <a:buNone/>
            </a:pPr>
            <a:r>
              <a:rPr lang="en-US" dirty="0"/>
              <a:t>At pixel 1 (value = 52):</a:t>
            </a:r>
          </a:p>
          <a:p>
            <a:pPr marL="50800" indent="0">
              <a:buNone/>
            </a:pPr>
            <a:r>
              <a:rPr lang="en-US" dirty="0"/>
              <a:t>Gradient ≈ 55 - 50 = 5 → Low gradient → No edge</a:t>
            </a:r>
          </a:p>
          <a:p>
            <a:pPr marL="50800" indent="0">
              <a:buNone/>
            </a:pPr>
            <a:endParaRPr lang="en-US" dirty="0"/>
          </a:p>
          <a:p>
            <a:pPr marL="50800" indent="0">
              <a:buNone/>
            </a:pPr>
            <a:endParaRPr lang="en-US" dirty="0"/>
          </a:p>
        </p:txBody>
      </p:sp>
    </p:spTree>
    <p:extLst>
      <p:ext uri="{BB962C8B-B14F-4D97-AF65-F5344CB8AC3E}">
        <p14:creationId xmlns:p14="http://schemas.microsoft.com/office/powerpoint/2010/main" val="273329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19B7F-41AF-665C-1656-C70E74769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2CF32-3F3F-4E16-1DA9-5E9F1AFB4B4E}"/>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C8853051-9A16-1C19-8E70-F2C437000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4" name="Text Placeholder 3">
            <a:extLst>
              <a:ext uri="{FF2B5EF4-FFF2-40B4-BE49-F238E27FC236}">
                <a16:creationId xmlns:a16="http://schemas.microsoft.com/office/drawing/2014/main" id="{204FDAD4-3923-97DF-FCAD-4245B80399DA}"/>
              </a:ext>
            </a:extLst>
          </p:cNvPr>
          <p:cNvSpPr>
            <a:spLocks noGrp="1"/>
          </p:cNvSpPr>
          <p:nvPr>
            <p:ph type="body" idx="1"/>
          </p:nvPr>
        </p:nvSpPr>
        <p:spPr/>
        <p:txBody>
          <a:bodyPr>
            <a:noAutofit/>
          </a:bodyPr>
          <a:lstStyle/>
          <a:p>
            <a:pPr marL="50800" indent="0">
              <a:buNone/>
            </a:pPr>
            <a:r>
              <a:rPr lang="en-US" sz="1500" dirty="0"/>
              <a:t>In 2D Images: Gradient in X and Y Directions</a:t>
            </a:r>
          </a:p>
          <a:p>
            <a:pPr marL="50800" indent="0">
              <a:buNone/>
            </a:pPr>
            <a:r>
              <a:rPr lang="en-US" sz="1500" dirty="0"/>
              <a:t>Each pixel has 2 neighbors in X-direction (left-right) and 2 in Y-direction (top-bottom).</a:t>
            </a:r>
          </a:p>
          <a:p>
            <a:pPr marL="50800" indent="0">
              <a:buNone/>
            </a:pPr>
            <a:r>
              <a:rPr lang="en-US" sz="1500" b="1" dirty="0"/>
              <a:t>Gradient in X:</a:t>
            </a:r>
          </a:p>
          <a:p>
            <a:pPr marL="50800" indent="0">
              <a:buNone/>
            </a:pPr>
            <a:r>
              <a:rPr lang="en-US" sz="1500" dirty="0"/>
              <a:t>Gx = I(x+1, y) - I(x-1, y)</a:t>
            </a:r>
          </a:p>
          <a:p>
            <a:pPr marL="50800" indent="0">
              <a:buNone/>
            </a:pPr>
            <a:r>
              <a:rPr lang="en-US" sz="1500" b="1" dirty="0"/>
              <a:t>Gradient in Y:</a:t>
            </a:r>
          </a:p>
          <a:p>
            <a:pPr marL="50800" indent="0">
              <a:buNone/>
            </a:pPr>
            <a:r>
              <a:rPr lang="en-US" sz="1500" dirty="0"/>
              <a:t>Gy = I(x, y+1) - I(x, y-1)</a:t>
            </a:r>
          </a:p>
          <a:p>
            <a:pPr marL="50800" indent="0">
              <a:buNone/>
            </a:pPr>
            <a:endParaRPr lang="en-US" sz="1500" dirty="0"/>
          </a:p>
          <a:p>
            <a:pPr marL="50800" indent="0">
              <a:buNone/>
            </a:pPr>
            <a:r>
              <a:rPr lang="en-US" sz="1500" b="1" dirty="0"/>
              <a:t>Magnitude of gradient = √(Gx² + Gy²)</a:t>
            </a:r>
          </a:p>
          <a:p>
            <a:pPr marL="50800" indent="0">
              <a:buNone/>
            </a:pPr>
            <a:r>
              <a:rPr lang="en-US" sz="1500" b="1" dirty="0"/>
              <a:t>Direction = arctangent(Gy / Gx)</a:t>
            </a:r>
          </a:p>
          <a:p>
            <a:pPr marL="50800" indent="0">
              <a:buNone/>
            </a:pPr>
            <a:endParaRPr lang="en-US" sz="1500" dirty="0"/>
          </a:p>
          <a:p>
            <a:pPr marL="50800" indent="0">
              <a:buNone/>
            </a:pPr>
            <a:r>
              <a:rPr lang="en-US" sz="1500" dirty="0"/>
              <a:t>This tells us how strong the edge is, and in which direction it points.</a:t>
            </a:r>
          </a:p>
        </p:txBody>
      </p:sp>
    </p:spTree>
    <p:extLst>
      <p:ext uri="{BB962C8B-B14F-4D97-AF65-F5344CB8AC3E}">
        <p14:creationId xmlns:p14="http://schemas.microsoft.com/office/powerpoint/2010/main" val="228348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18E5-12C5-88ED-EBD1-FAD8E4484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6EB506-619B-DFA9-4ACC-9AF78706BBF8}"/>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3D51154B-256B-B004-566B-8C1E46935C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4" name="Text Placeholder 3">
            <a:extLst>
              <a:ext uri="{FF2B5EF4-FFF2-40B4-BE49-F238E27FC236}">
                <a16:creationId xmlns:a16="http://schemas.microsoft.com/office/drawing/2014/main" id="{ADF34CBE-2886-4F30-0DC4-C0487820A625}"/>
              </a:ext>
            </a:extLst>
          </p:cNvPr>
          <p:cNvSpPr>
            <a:spLocks noGrp="1"/>
          </p:cNvSpPr>
          <p:nvPr>
            <p:ph type="body" idx="1"/>
          </p:nvPr>
        </p:nvSpPr>
        <p:spPr/>
        <p:txBody>
          <a:bodyPr>
            <a:noAutofit/>
          </a:bodyPr>
          <a:lstStyle/>
          <a:p>
            <a:pPr marL="50800" indent="0">
              <a:buNone/>
            </a:pPr>
            <a:r>
              <a:rPr lang="en-US" sz="1500" dirty="0"/>
              <a:t>We want to compute the gradient at the center pixel (100).</a:t>
            </a:r>
          </a:p>
          <a:p>
            <a:pPr marL="50800" indent="0">
              <a:buNone/>
            </a:pPr>
            <a:endParaRPr lang="en-US" sz="1500" dirty="0"/>
          </a:p>
          <a:p>
            <a:pPr marL="50800" indent="0">
              <a:buNone/>
            </a:pPr>
            <a:r>
              <a:rPr lang="en-US" sz="1500" dirty="0"/>
              <a:t>Gx = Right - Left = 150 - 50 = 100</a:t>
            </a:r>
          </a:p>
          <a:p>
            <a:pPr marL="50800" indent="0">
              <a:buNone/>
            </a:pPr>
            <a:r>
              <a:rPr lang="en-US" sz="1500" dirty="0"/>
              <a:t>Gy = Bottom - Top = 150 - 50 = 100</a:t>
            </a:r>
          </a:p>
          <a:p>
            <a:pPr marL="50800" indent="0">
              <a:buNone/>
            </a:pPr>
            <a:endParaRPr lang="en-US" sz="1500" dirty="0"/>
          </a:p>
          <a:p>
            <a:pPr marL="50800" indent="0">
              <a:buNone/>
            </a:pPr>
            <a:r>
              <a:rPr lang="en-US" sz="1500" dirty="0"/>
              <a:t>Now:</a:t>
            </a:r>
          </a:p>
          <a:p>
            <a:pPr marL="50800" indent="0">
              <a:buNone/>
            </a:pPr>
            <a:r>
              <a:rPr lang="en-US" sz="1500" dirty="0"/>
              <a:t>Magnitude = √(100² + 100²) = √20000 ≈ 141</a:t>
            </a:r>
          </a:p>
          <a:p>
            <a:pPr marL="50800" indent="0">
              <a:buNone/>
            </a:pPr>
            <a:r>
              <a:rPr lang="en-US" sz="1500" dirty="0"/>
              <a:t>Direction = arctan(1) = 45°</a:t>
            </a:r>
          </a:p>
          <a:p>
            <a:pPr marL="50800" indent="0">
              <a:buNone/>
            </a:pPr>
            <a:endParaRPr lang="en-US" sz="1500" dirty="0"/>
          </a:p>
          <a:p>
            <a:pPr marL="50800" indent="0">
              <a:buNone/>
            </a:pPr>
            <a:r>
              <a:rPr lang="en-US" sz="1500" dirty="0"/>
              <a:t>This means there's a strong edge going diagonally from top-left to bottom-right.</a:t>
            </a:r>
          </a:p>
        </p:txBody>
      </p:sp>
      <p:pic>
        <p:nvPicPr>
          <p:cNvPr id="6" name="Picture 5">
            <a:extLst>
              <a:ext uri="{FF2B5EF4-FFF2-40B4-BE49-F238E27FC236}">
                <a16:creationId xmlns:a16="http://schemas.microsoft.com/office/drawing/2014/main" id="{F0406C9B-3CCB-8301-EA51-2569F4A3C55F}"/>
              </a:ext>
            </a:extLst>
          </p:cNvPr>
          <p:cNvPicPr>
            <a:picLocks noChangeAspect="1"/>
          </p:cNvPicPr>
          <p:nvPr/>
        </p:nvPicPr>
        <p:blipFill>
          <a:blip r:embed="rId2"/>
          <a:stretch>
            <a:fillRect/>
          </a:stretch>
        </p:blipFill>
        <p:spPr>
          <a:xfrm>
            <a:off x="7529415" y="1960775"/>
            <a:ext cx="1400370" cy="876422"/>
          </a:xfrm>
          <a:prstGeom prst="rect">
            <a:avLst/>
          </a:prstGeom>
        </p:spPr>
      </p:pic>
    </p:spTree>
    <p:extLst>
      <p:ext uri="{BB962C8B-B14F-4D97-AF65-F5344CB8AC3E}">
        <p14:creationId xmlns:p14="http://schemas.microsoft.com/office/powerpoint/2010/main" val="4169967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B674-1296-0D12-05C1-ED0E9A7C0C9C}"/>
              </a:ext>
            </a:extLst>
          </p:cNvPr>
          <p:cNvSpPr>
            <a:spLocks noGrp="1"/>
          </p:cNvSpPr>
          <p:nvPr>
            <p:ph type="title"/>
          </p:nvPr>
        </p:nvSpPr>
        <p:spPr/>
        <p:txBody>
          <a:bodyPr/>
          <a:lstStyle/>
          <a:p>
            <a:r>
              <a:rPr lang="en-US" dirty="0"/>
              <a:t>Using Sobel Operator (More Stable than Simple Difference)</a:t>
            </a:r>
          </a:p>
        </p:txBody>
      </p:sp>
      <p:sp>
        <p:nvSpPr>
          <p:cNvPr id="3" name="Slide Number Placeholder 2">
            <a:extLst>
              <a:ext uri="{FF2B5EF4-FFF2-40B4-BE49-F238E27FC236}">
                <a16:creationId xmlns:a16="http://schemas.microsoft.com/office/drawing/2014/main" id="{FC6A3BBB-88FF-0A47-6300-07D756BD9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 name="Text Placeholder 3">
            <a:extLst>
              <a:ext uri="{FF2B5EF4-FFF2-40B4-BE49-F238E27FC236}">
                <a16:creationId xmlns:a16="http://schemas.microsoft.com/office/drawing/2014/main" id="{D943A4C7-2974-5648-66F0-8C2E9E1AD44E}"/>
              </a:ext>
            </a:extLst>
          </p:cNvPr>
          <p:cNvSpPr>
            <a:spLocks noGrp="1"/>
          </p:cNvSpPr>
          <p:nvPr>
            <p:ph type="body" idx="1"/>
          </p:nvPr>
        </p:nvSpPr>
        <p:spPr/>
        <p:txBody>
          <a:bodyPr/>
          <a:lstStyle/>
          <a:p>
            <a:r>
              <a:rPr lang="en-US" dirty="0"/>
              <a:t>The Sobel Operator is a better way to calculate gradients. It uses </a:t>
            </a:r>
            <a:r>
              <a:rPr lang="en-US" b="1" dirty="0"/>
              <a:t>weighted differences</a:t>
            </a:r>
            <a:r>
              <a:rPr lang="en-US" dirty="0"/>
              <a:t>:</a:t>
            </a:r>
          </a:p>
          <a:p>
            <a:r>
              <a:rPr lang="en-US" dirty="0"/>
              <a:t>It combines:</a:t>
            </a:r>
          </a:p>
          <a:p>
            <a:pPr lvl="1"/>
            <a:r>
              <a:rPr lang="en-US" b="1" dirty="0"/>
              <a:t>Differentiation</a:t>
            </a:r>
            <a:r>
              <a:rPr lang="en-US" dirty="0"/>
              <a:t> (to detect edges)</a:t>
            </a:r>
          </a:p>
          <a:p>
            <a:pPr lvl="1"/>
            <a:r>
              <a:rPr lang="en-US" b="1" dirty="0"/>
              <a:t>Smoothing</a:t>
            </a:r>
            <a:r>
              <a:rPr lang="en-US" dirty="0"/>
              <a:t> (to reduce noise)</a:t>
            </a:r>
          </a:p>
          <a:p>
            <a:r>
              <a:rPr lang="en-US" dirty="0"/>
              <a:t>https://pyimagesearch.com/2021/05/12/image-gradients-with-opencv-sobel-and-scharr/</a:t>
            </a:r>
          </a:p>
        </p:txBody>
      </p:sp>
    </p:spTree>
    <p:extLst>
      <p:ext uri="{BB962C8B-B14F-4D97-AF65-F5344CB8AC3E}">
        <p14:creationId xmlns:p14="http://schemas.microsoft.com/office/powerpoint/2010/main" val="1812131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646951e7b1_0_43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00000"/>
              <a:buNone/>
            </a:pPr>
            <a:r>
              <a:rPr lang="en-US" u="sng">
                <a:solidFill>
                  <a:srgbClr val="980000"/>
                </a:solidFill>
              </a:rPr>
              <a:t>Edge</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Detection </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Approach</a:t>
            </a:r>
            <a:endParaRPr u="sng">
              <a:solidFill>
                <a:srgbClr val="980000"/>
              </a:solidFill>
            </a:endParaRPr>
          </a:p>
        </p:txBody>
      </p:sp>
      <p:sp>
        <p:nvSpPr>
          <p:cNvPr id="218" name="Google Shape;218;g2646951e7b1_0_430"/>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19" name="Google Shape;219;g2646951e7b1_0_430"/>
          <p:cNvPicPr preferRelativeResize="0"/>
          <p:nvPr/>
        </p:nvPicPr>
        <p:blipFill rotWithShape="1">
          <a:blip r:embed="rId3">
            <a:alphaModFix/>
          </a:blip>
          <a:srcRect/>
          <a:stretch/>
        </p:blipFill>
        <p:spPr>
          <a:xfrm>
            <a:off x="2767450" y="94800"/>
            <a:ext cx="9034226" cy="6663800"/>
          </a:xfrm>
          <a:prstGeom prst="rect">
            <a:avLst/>
          </a:prstGeom>
          <a:noFill/>
          <a:ln>
            <a:noFill/>
          </a:ln>
        </p:spPr>
      </p:pic>
      <p:sp>
        <p:nvSpPr>
          <p:cNvPr id="220" name="Google Shape;220;g2646951e7b1_0_430"/>
          <p:cNvSpPr txBox="1"/>
          <p:nvPr/>
        </p:nvSpPr>
        <p:spPr>
          <a:xfrm>
            <a:off x="-37275" y="2841975"/>
            <a:ext cx="3000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First column: 8-bit images with values in the range [ , ], 0 255 and intensity profiles of a ramp edge corrupted by Gaussian noise of zero mean and standard deviations of 0.0, 0.1, 1.0, and 10.0 intensity levels, respectively. Second column: First-derivative images and intensity profiles. Third column: Second-derivative images and intensity profiles.</a:t>
            </a:r>
            <a:endParaRPr/>
          </a:p>
        </p:txBody>
      </p:sp>
      <p:sp>
        <p:nvSpPr>
          <p:cNvPr id="221" name="Google Shape;221;g2646951e7b1_0_43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2646951e7b1_0_44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00000"/>
              <a:buNone/>
            </a:pPr>
            <a:r>
              <a:rPr lang="en-US" u="sng">
                <a:solidFill>
                  <a:srgbClr val="980000"/>
                </a:solidFill>
              </a:rPr>
              <a:t>Edge</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Detection </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Approach</a:t>
            </a:r>
            <a:endParaRPr u="sng">
              <a:solidFill>
                <a:srgbClr val="980000"/>
              </a:solidFill>
            </a:endParaRPr>
          </a:p>
        </p:txBody>
      </p:sp>
      <p:sp>
        <p:nvSpPr>
          <p:cNvPr id="228" name="Google Shape;228;g2646951e7b1_0_44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sp>
        <p:nvSpPr>
          <p:cNvPr id="229" name="Google Shape;229;g2646951e7b1_0_441"/>
          <p:cNvSpPr txBox="1">
            <a:spLocks noGrp="1"/>
          </p:cNvSpPr>
          <p:nvPr>
            <p:ph type="body" idx="1"/>
          </p:nvPr>
        </p:nvSpPr>
        <p:spPr>
          <a:xfrm>
            <a:off x="2670300" y="542825"/>
            <a:ext cx="7953600" cy="33048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1000"/>
              </a:spcBef>
              <a:spcAft>
                <a:spcPts val="0"/>
              </a:spcAft>
              <a:buSzPts val="2800"/>
              <a:buNone/>
            </a:pPr>
            <a:r>
              <a:rPr lang="en-US" sz="2400">
                <a:latin typeface="Proxima Nova"/>
                <a:ea typeface="Proxima Nova"/>
                <a:cs typeface="Proxima Nova"/>
                <a:sym typeface="Proxima Nova"/>
              </a:rPr>
              <a:t>1.</a:t>
            </a:r>
            <a:r>
              <a:rPr lang="en-US" sz="2400">
                <a:solidFill>
                  <a:srgbClr val="1C4587"/>
                </a:solidFill>
                <a:latin typeface="Proxima Nova"/>
                <a:ea typeface="Proxima Nova"/>
                <a:cs typeface="Proxima Nova"/>
                <a:sym typeface="Proxima Nova"/>
              </a:rPr>
              <a:t>   Image smoothing</a:t>
            </a:r>
            <a:r>
              <a:rPr lang="en-US" sz="2400">
                <a:latin typeface="Proxima Nova"/>
                <a:ea typeface="Proxima Nova"/>
                <a:cs typeface="Proxima Nova"/>
                <a:sym typeface="Proxima Nova"/>
              </a:rPr>
              <a:t> for noise reduction. </a:t>
            </a: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r>
              <a:rPr lang="en-US" sz="2400">
                <a:latin typeface="Proxima Nova"/>
                <a:ea typeface="Proxima Nova"/>
                <a:cs typeface="Proxima Nova"/>
                <a:sym typeface="Proxima Nova"/>
              </a:rPr>
              <a:t>2.  </a:t>
            </a:r>
            <a:r>
              <a:rPr lang="en-US" sz="2400">
                <a:solidFill>
                  <a:srgbClr val="1C4587"/>
                </a:solidFill>
                <a:latin typeface="Proxima Nova"/>
                <a:ea typeface="Proxima Nova"/>
                <a:cs typeface="Proxima Nova"/>
                <a:sym typeface="Proxima Nova"/>
              </a:rPr>
              <a:t>Detection of edge points</a:t>
            </a:r>
            <a:r>
              <a:rPr lang="en-US" sz="2400">
                <a:latin typeface="Proxima Nova"/>
                <a:ea typeface="Proxima Nova"/>
                <a:cs typeface="Proxima Nova"/>
                <a:sym typeface="Proxima Nova"/>
              </a:rPr>
              <a:t>. As mentioned earlier, this is a local operation that extracts from an image all points that are potential edge-point candidates.</a:t>
            </a: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r>
              <a:rPr lang="en-US" sz="2400">
                <a:latin typeface="Proxima Nova"/>
                <a:ea typeface="Proxima Nova"/>
                <a:cs typeface="Proxima Nova"/>
                <a:sym typeface="Proxima Nova"/>
              </a:rPr>
              <a:t>3.   </a:t>
            </a:r>
            <a:r>
              <a:rPr lang="en-US" sz="2400">
                <a:solidFill>
                  <a:srgbClr val="1C4587"/>
                </a:solidFill>
                <a:latin typeface="Proxima Nova"/>
                <a:ea typeface="Proxima Nova"/>
                <a:cs typeface="Proxima Nova"/>
                <a:sym typeface="Proxima Nova"/>
              </a:rPr>
              <a:t>Edge localization</a:t>
            </a:r>
            <a:r>
              <a:rPr lang="en-US" sz="2400">
                <a:latin typeface="Proxima Nova"/>
                <a:ea typeface="Proxima Nova"/>
                <a:cs typeface="Proxima Nova"/>
                <a:sym typeface="Proxima Nova"/>
              </a:rPr>
              <a:t>. The objective of this step is to select from the candidate points only the points that are members of the set of points comprising an edge.</a:t>
            </a:r>
            <a:endParaRPr sz="24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e5ce6bc3cc_0_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16</a:t>
            </a:fld>
            <a:endParaRPr/>
          </a:p>
        </p:txBody>
      </p:sp>
      <p:sp>
        <p:nvSpPr>
          <p:cNvPr id="236" name="Google Shape;236;g2e5ce6bc3cc_0_1"/>
          <p:cNvSpPr txBox="1">
            <a:spLocks noGrp="1"/>
          </p:cNvSpPr>
          <p:nvPr>
            <p:ph type="body" idx="1"/>
          </p:nvPr>
        </p:nvSpPr>
        <p:spPr>
          <a:xfrm>
            <a:off x="838200" y="6065972"/>
            <a:ext cx="10930200" cy="456600"/>
          </a:xfrm>
          <a:prstGeom prst="rect">
            <a:avLst/>
          </a:prstGeom>
        </p:spPr>
        <p:txBody>
          <a:bodyPr spcFirstLastPara="1" wrap="square" lIns="91425" tIns="45700" rIns="91425" bIns="45700" anchor="t" anchorCtr="0">
            <a:normAutofit fontScale="25000" lnSpcReduction="20000"/>
          </a:bodyPr>
          <a:lstStyle/>
          <a:p>
            <a:pPr marL="0" lvl="0" indent="0" algn="l" rtl="0">
              <a:spcBef>
                <a:spcPts val="1000"/>
              </a:spcBef>
              <a:spcAft>
                <a:spcPts val="0"/>
              </a:spcAft>
              <a:buNone/>
            </a:pPr>
            <a:r>
              <a:rPr lang="en-US" sz="9200"/>
              <a:t>Image credit </a:t>
            </a:r>
            <a:r>
              <a:rPr lang="en-US" sz="8588">
                <a:solidFill>
                  <a:srgbClr val="666666"/>
                </a:solidFill>
              </a:rPr>
              <a:t>Digital Image Processing, 4th Ed, Rafael C. Gonzalez &amp; Richard E. Woods</a:t>
            </a:r>
            <a:endParaRPr sz="8588">
              <a:solidFill>
                <a:srgbClr val="666666"/>
              </a:solidFill>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237" name="Google Shape;237;g2e5ce6bc3cc_0_1"/>
          <p:cNvPicPr preferRelativeResize="0"/>
          <p:nvPr/>
        </p:nvPicPr>
        <p:blipFill>
          <a:blip r:embed="rId3">
            <a:alphaModFix/>
          </a:blip>
          <a:stretch>
            <a:fillRect/>
          </a:stretch>
        </p:blipFill>
        <p:spPr>
          <a:xfrm>
            <a:off x="1751350" y="77175"/>
            <a:ext cx="7259076" cy="5360424"/>
          </a:xfrm>
          <a:prstGeom prst="rect">
            <a:avLst/>
          </a:prstGeom>
          <a:noFill/>
          <a:ln>
            <a:noFill/>
          </a:ln>
        </p:spPr>
      </p:pic>
      <p:pic>
        <p:nvPicPr>
          <p:cNvPr id="238" name="Google Shape;238;g2e5ce6bc3cc_0_1"/>
          <p:cNvPicPr preferRelativeResize="0"/>
          <p:nvPr/>
        </p:nvPicPr>
        <p:blipFill>
          <a:blip r:embed="rId4">
            <a:alphaModFix/>
          </a:blip>
          <a:stretch>
            <a:fillRect/>
          </a:stretch>
        </p:blipFill>
        <p:spPr>
          <a:xfrm>
            <a:off x="9225651" y="3619800"/>
            <a:ext cx="2876774" cy="22347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646951e7b1_0_45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sp>
        <p:nvSpPr>
          <p:cNvPr id="245" name="Google Shape;245;g2646951e7b1_0_45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a:t>
            </a:r>
            <a:endParaRPr/>
          </a:p>
        </p:txBody>
      </p:sp>
      <p:sp>
        <p:nvSpPr>
          <p:cNvPr id="246" name="Google Shape;246;g2646951e7b1_0_451"/>
          <p:cNvSpPr txBox="1"/>
          <p:nvPr/>
        </p:nvSpPr>
        <p:spPr>
          <a:xfrm>
            <a:off x="1247275" y="1568100"/>
            <a:ext cx="10435500" cy="1929300"/>
          </a:xfrm>
          <a:prstGeom prst="rect">
            <a:avLst/>
          </a:prstGeom>
          <a:noFill/>
          <a:ln>
            <a:noFill/>
          </a:ln>
        </p:spPr>
        <p:txBody>
          <a:bodyPr spcFirstLastPara="1" wrap="square" lIns="91425" tIns="91425" rIns="91425" bIns="91425" anchor="t" anchorCtr="0">
            <a:spAutoFit/>
          </a:bodyPr>
          <a:lstStyle/>
          <a:p>
            <a:pPr marL="342900" marR="0" lvl="0" indent="-323850" algn="l" rtl="0">
              <a:lnSpc>
                <a:spcPct val="100000"/>
              </a:lnSpc>
              <a:spcBef>
                <a:spcPts val="0"/>
              </a:spcBef>
              <a:spcAft>
                <a:spcPts val="0"/>
              </a:spcAft>
              <a:buClr>
                <a:schemeClr val="dk1"/>
              </a:buClr>
              <a:buSzPts val="2900"/>
              <a:buFont typeface="Arial"/>
              <a:buChar char="•"/>
            </a:pPr>
            <a:r>
              <a:rPr lang="en-US" sz="2900" b="0" i="0" u="none" strike="noStrike" cap="none">
                <a:solidFill>
                  <a:schemeClr val="dk1"/>
                </a:solidFill>
                <a:latin typeface="Open Sans"/>
                <a:ea typeface="Open Sans"/>
                <a:cs typeface="Open Sans"/>
                <a:sym typeface="Open Sans"/>
              </a:rPr>
              <a:t>How can we differentiate a </a:t>
            </a:r>
            <a:r>
              <a:rPr lang="en-US" sz="2900" b="0" i="1" u="none" strike="noStrike" cap="none">
                <a:solidFill>
                  <a:schemeClr val="dk1"/>
                </a:solidFill>
                <a:latin typeface="Open Sans"/>
                <a:ea typeface="Open Sans"/>
                <a:cs typeface="Open Sans"/>
                <a:sym typeface="Open Sans"/>
              </a:rPr>
              <a:t>digital</a:t>
            </a:r>
            <a:r>
              <a:rPr lang="en-US" sz="2900" b="0" i="0" u="none" strike="noStrike" cap="none">
                <a:solidFill>
                  <a:schemeClr val="dk1"/>
                </a:solidFill>
                <a:latin typeface="Open Sans"/>
                <a:ea typeface="Open Sans"/>
                <a:cs typeface="Open Sans"/>
                <a:sym typeface="Open Sans"/>
              </a:rPr>
              <a:t> image F[x,y]?</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1</a:t>
            </a:r>
            <a:r>
              <a:rPr lang="en-US" sz="2500" b="0" i="0" u="none" strike="noStrike" cap="none">
                <a:solidFill>
                  <a:schemeClr val="dk1"/>
                </a:solidFill>
                <a:latin typeface="Open Sans"/>
                <a:ea typeface="Open Sans"/>
                <a:cs typeface="Open Sans"/>
                <a:sym typeface="Open Sans"/>
              </a:rPr>
              <a:t>:  reconstruct a continuous image, </a:t>
            </a:r>
            <a:r>
              <a:rPr lang="en-US" sz="2500" b="0" i="1" u="none" strike="noStrike" cap="none">
                <a:solidFill>
                  <a:schemeClr val="dk1"/>
                </a:solidFill>
                <a:latin typeface="Open Sans"/>
                <a:ea typeface="Open Sans"/>
                <a:cs typeface="Open Sans"/>
                <a:sym typeface="Open Sans"/>
              </a:rPr>
              <a:t>f,</a:t>
            </a:r>
            <a:r>
              <a:rPr lang="en-US" sz="2500" b="0" i="0" u="none" strike="noStrike" cap="none">
                <a:solidFill>
                  <a:schemeClr val="dk1"/>
                </a:solidFill>
                <a:latin typeface="Open Sans"/>
                <a:ea typeface="Open Sans"/>
                <a:cs typeface="Open Sans"/>
                <a:sym typeface="Open Sans"/>
              </a:rPr>
              <a:t> then compute the derivative</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2</a:t>
            </a:r>
            <a:r>
              <a:rPr lang="en-US" sz="2500" b="0" i="0" u="none" strike="noStrike" cap="none">
                <a:solidFill>
                  <a:schemeClr val="dk1"/>
                </a:solidFill>
                <a:latin typeface="Open Sans"/>
                <a:ea typeface="Open Sans"/>
                <a:cs typeface="Open Sans"/>
                <a:sym typeface="Open Sans"/>
              </a:rPr>
              <a:t>:  take discrete derivative (finite difference)</a:t>
            </a:r>
            <a:endParaRPr sz="1100" b="0" i="0" u="none" strike="noStrike" cap="none">
              <a:solidFill>
                <a:srgbClr val="000000"/>
              </a:solidFill>
              <a:latin typeface="Arial"/>
              <a:ea typeface="Arial"/>
              <a:cs typeface="Arial"/>
              <a:sym typeface="Arial"/>
            </a:endParaRPr>
          </a:p>
        </p:txBody>
      </p:sp>
      <p:pic>
        <p:nvPicPr>
          <p:cNvPr id="247" name="Google Shape;247;g2646951e7b1_0_451"/>
          <p:cNvPicPr preferRelativeResize="0"/>
          <p:nvPr/>
        </p:nvPicPr>
        <p:blipFill rotWithShape="1">
          <a:blip r:embed="rId3">
            <a:alphaModFix/>
          </a:blip>
          <a:srcRect/>
          <a:stretch/>
        </p:blipFill>
        <p:spPr>
          <a:xfrm>
            <a:off x="3514088" y="3672575"/>
            <a:ext cx="4848225" cy="933450"/>
          </a:xfrm>
          <a:prstGeom prst="rect">
            <a:avLst/>
          </a:prstGeom>
          <a:noFill/>
          <a:ln>
            <a:noFill/>
          </a:ln>
        </p:spPr>
      </p:pic>
      <p:pic>
        <p:nvPicPr>
          <p:cNvPr id="248" name="Google Shape;248;g2646951e7b1_0_451"/>
          <p:cNvPicPr preferRelativeResize="0"/>
          <p:nvPr/>
        </p:nvPicPr>
        <p:blipFill rotWithShape="1">
          <a:blip r:embed="rId4">
            <a:alphaModFix/>
          </a:blip>
          <a:srcRect/>
          <a:stretch/>
        </p:blipFill>
        <p:spPr>
          <a:xfrm>
            <a:off x="3748088" y="4674200"/>
            <a:ext cx="4543425" cy="63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646951e7b1_0_472"/>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sp>
        <p:nvSpPr>
          <p:cNvPr id="255" name="Google Shape;255;g2646951e7b1_0_47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a:t>
            </a:r>
            <a:endParaRPr/>
          </a:p>
        </p:txBody>
      </p:sp>
      <p:sp>
        <p:nvSpPr>
          <p:cNvPr id="256" name="Google Shape;256;g2646951e7b1_0_472"/>
          <p:cNvSpPr txBox="1"/>
          <p:nvPr/>
        </p:nvSpPr>
        <p:spPr>
          <a:xfrm>
            <a:off x="1247275" y="1568100"/>
            <a:ext cx="10435500" cy="1929300"/>
          </a:xfrm>
          <a:prstGeom prst="rect">
            <a:avLst/>
          </a:prstGeom>
          <a:noFill/>
          <a:ln>
            <a:noFill/>
          </a:ln>
        </p:spPr>
        <p:txBody>
          <a:bodyPr spcFirstLastPara="1" wrap="square" lIns="91425" tIns="91425" rIns="91425" bIns="91425" anchor="t" anchorCtr="0">
            <a:spAutoFit/>
          </a:bodyPr>
          <a:lstStyle/>
          <a:p>
            <a:pPr marL="342900" marR="0" lvl="0" indent="-323850" algn="l" rtl="0">
              <a:lnSpc>
                <a:spcPct val="100000"/>
              </a:lnSpc>
              <a:spcBef>
                <a:spcPts val="0"/>
              </a:spcBef>
              <a:spcAft>
                <a:spcPts val="0"/>
              </a:spcAft>
              <a:buClr>
                <a:schemeClr val="dk1"/>
              </a:buClr>
              <a:buSzPts val="2900"/>
              <a:buFont typeface="Arial"/>
              <a:buChar char="•"/>
            </a:pPr>
            <a:r>
              <a:rPr lang="en-US" sz="2900" b="0" i="0" u="none" strike="noStrike" cap="none">
                <a:solidFill>
                  <a:schemeClr val="dk1"/>
                </a:solidFill>
                <a:latin typeface="Open Sans"/>
                <a:ea typeface="Open Sans"/>
                <a:cs typeface="Open Sans"/>
                <a:sym typeface="Open Sans"/>
              </a:rPr>
              <a:t>How can we differentiate a </a:t>
            </a:r>
            <a:r>
              <a:rPr lang="en-US" sz="2900" b="0" i="1" u="none" strike="noStrike" cap="none">
                <a:solidFill>
                  <a:schemeClr val="dk1"/>
                </a:solidFill>
                <a:latin typeface="Open Sans"/>
                <a:ea typeface="Open Sans"/>
                <a:cs typeface="Open Sans"/>
                <a:sym typeface="Open Sans"/>
              </a:rPr>
              <a:t>digital</a:t>
            </a:r>
            <a:r>
              <a:rPr lang="en-US" sz="2900" b="0" i="0" u="none" strike="noStrike" cap="none">
                <a:solidFill>
                  <a:schemeClr val="dk1"/>
                </a:solidFill>
                <a:latin typeface="Open Sans"/>
                <a:ea typeface="Open Sans"/>
                <a:cs typeface="Open Sans"/>
                <a:sym typeface="Open Sans"/>
              </a:rPr>
              <a:t> image F[x,y]?</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1</a:t>
            </a:r>
            <a:r>
              <a:rPr lang="en-US" sz="2500" b="0" i="0" u="none" strike="noStrike" cap="none">
                <a:solidFill>
                  <a:schemeClr val="dk1"/>
                </a:solidFill>
                <a:latin typeface="Open Sans"/>
                <a:ea typeface="Open Sans"/>
                <a:cs typeface="Open Sans"/>
                <a:sym typeface="Open Sans"/>
              </a:rPr>
              <a:t>:  reconstruct a continuous image, </a:t>
            </a:r>
            <a:r>
              <a:rPr lang="en-US" sz="2500" b="0" i="1" u="none" strike="noStrike" cap="none">
                <a:solidFill>
                  <a:schemeClr val="dk1"/>
                </a:solidFill>
                <a:latin typeface="Open Sans"/>
                <a:ea typeface="Open Sans"/>
                <a:cs typeface="Open Sans"/>
                <a:sym typeface="Open Sans"/>
              </a:rPr>
              <a:t>f,</a:t>
            </a:r>
            <a:r>
              <a:rPr lang="en-US" sz="2500" b="0" i="0" u="none" strike="noStrike" cap="none">
                <a:solidFill>
                  <a:schemeClr val="dk1"/>
                </a:solidFill>
                <a:latin typeface="Open Sans"/>
                <a:ea typeface="Open Sans"/>
                <a:cs typeface="Open Sans"/>
                <a:sym typeface="Open Sans"/>
              </a:rPr>
              <a:t> then compute the derivative</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2</a:t>
            </a:r>
            <a:r>
              <a:rPr lang="en-US" sz="2500" b="0" i="0" u="none" strike="noStrike" cap="none">
                <a:solidFill>
                  <a:schemeClr val="dk1"/>
                </a:solidFill>
                <a:latin typeface="Open Sans"/>
                <a:ea typeface="Open Sans"/>
                <a:cs typeface="Open Sans"/>
                <a:sym typeface="Open Sans"/>
              </a:rPr>
              <a:t>:  take discrete derivative (finite difference)</a:t>
            </a:r>
            <a:endParaRPr sz="1100" b="0" i="0" u="none" strike="noStrike" cap="none">
              <a:solidFill>
                <a:srgbClr val="000000"/>
              </a:solidFill>
              <a:latin typeface="Arial"/>
              <a:ea typeface="Arial"/>
              <a:cs typeface="Arial"/>
              <a:sym typeface="Arial"/>
            </a:endParaRPr>
          </a:p>
        </p:txBody>
      </p:sp>
      <p:pic>
        <p:nvPicPr>
          <p:cNvPr id="257" name="Google Shape;257;g2646951e7b1_0_472"/>
          <p:cNvPicPr preferRelativeResize="0"/>
          <p:nvPr/>
        </p:nvPicPr>
        <p:blipFill rotWithShape="1">
          <a:blip r:embed="rId3">
            <a:alphaModFix/>
          </a:blip>
          <a:srcRect/>
          <a:stretch/>
        </p:blipFill>
        <p:spPr>
          <a:xfrm>
            <a:off x="3514088" y="3672575"/>
            <a:ext cx="4848225" cy="933450"/>
          </a:xfrm>
          <a:prstGeom prst="rect">
            <a:avLst/>
          </a:prstGeom>
          <a:noFill/>
          <a:ln>
            <a:noFill/>
          </a:ln>
        </p:spPr>
      </p:pic>
      <p:pic>
        <p:nvPicPr>
          <p:cNvPr id="258" name="Google Shape;258;g2646951e7b1_0_472"/>
          <p:cNvPicPr preferRelativeResize="0"/>
          <p:nvPr/>
        </p:nvPicPr>
        <p:blipFill rotWithShape="1">
          <a:blip r:embed="rId4">
            <a:alphaModFix/>
          </a:blip>
          <a:srcRect/>
          <a:stretch/>
        </p:blipFill>
        <p:spPr>
          <a:xfrm>
            <a:off x="3748088" y="4674200"/>
            <a:ext cx="4543425" cy="638175"/>
          </a:xfrm>
          <a:prstGeom prst="rect">
            <a:avLst/>
          </a:prstGeom>
          <a:noFill/>
          <a:ln>
            <a:noFill/>
          </a:ln>
        </p:spPr>
      </p:pic>
      <p:pic>
        <p:nvPicPr>
          <p:cNvPr id="259" name="Google Shape;259;g2646951e7b1_0_472"/>
          <p:cNvPicPr preferRelativeResize="0"/>
          <p:nvPr/>
        </p:nvPicPr>
        <p:blipFill rotWithShape="1">
          <a:blip r:embed="rId5">
            <a:alphaModFix/>
          </a:blip>
          <a:srcRect/>
          <a:stretch/>
        </p:blipFill>
        <p:spPr>
          <a:xfrm>
            <a:off x="10415713" y="3759800"/>
            <a:ext cx="962025" cy="1552575"/>
          </a:xfrm>
          <a:prstGeom prst="rect">
            <a:avLst/>
          </a:prstGeom>
          <a:noFill/>
          <a:ln>
            <a:noFill/>
          </a:ln>
        </p:spPr>
      </p:pic>
      <p:pic>
        <p:nvPicPr>
          <p:cNvPr id="260" name="Google Shape;260;g2646951e7b1_0_472"/>
          <p:cNvPicPr preferRelativeResize="0"/>
          <p:nvPr/>
        </p:nvPicPr>
        <p:blipFill rotWithShape="1">
          <a:blip r:embed="rId6">
            <a:alphaModFix/>
          </a:blip>
          <a:srcRect/>
          <a:stretch/>
        </p:blipFill>
        <p:spPr>
          <a:xfrm>
            <a:off x="669750" y="4430050"/>
            <a:ext cx="1485900" cy="819150"/>
          </a:xfrm>
          <a:prstGeom prst="rect">
            <a:avLst/>
          </a:prstGeom>
          <a:noFill/>
          <a:ln>
            <a:noFill/>
          </a:ln>
        </p:spPr>
      </p:pic>
      <p:sp>
        <p:nvSpPr>
          <p:cNvPr id="261" name="Google Shape;261;g2646951e7b1_0_472"/>
          <p:cNvSpPr txBox="1"/>
          <p:nvPr/>
        </p:nvSpPr>
        <p:spPr>
          <a:xfrm>
            <a:off x="1335500" y="54021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(a)</a:t>
            </a:r>
            <a:endParaRPr sz="2100" b="0" i="0" u="none" strike="noStrike" cap="none">
              <a:solidFill>
                <a:srgbClr val="1155CC"/>
              </a:solidFill>
              <a:latin typeface="Calibri"/>
              <a:ea typeface="Calibri"/>
              <a:cs typeface="Calibri"/>
              <a:sym typeface="Calibri"/>
            </a:endParaRPr>
          </a:p>
        </p:txBody>
      </p:sp>
      <p:sp>
        <p:nvSpPr>
          <p:cNvPr id="262" name="Google Shape;262;g2646951e7b1_0_472"/>
          <p:cNvSpPr txBox="1"/>
          <p:nvPr/>
        </p:nvSpPr>
        <p:spPr>
          <a:xfrm>
            <a:off x="10631988" y="54021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(b)</a:t>
            </a:r>
            <a:endParaRPr sz="2100" b="0" i="0" u="none" strike="noStrike" cap="none">
              <a:solidFill>
                <a:srgbClr val="1155CC"/>
              </a:solidFill>
              <a:latin typeface="Calibri"/>
              <a:ea typeface="Calibri"/>
              <a:cs typeface="Calibri"/>
              <a:sym typeface="Calibri"/>
            </a:endParaRPr>
          </a:p>
        </p:txBody>
      </p:sp>
      <p:cxnSp>
        <p:nvCxnSpPr>
          <p:cNvPr id="263" name="Google Shape;263;g2646951e7b1_0_472"/>
          <p:cNvCxnSpPr>
            <a:stCxn id="257" idx="3"/>
            <a:endCxn id="259" idx="1"/>
          </p:cNvCxnSpPr>
          <p:nvPr/>
        </p:nvCxnSpPr>
        <p:spPr>
          <a:xfrm>
            <a:off x="8362313" y="4139300"/>
            <a:ext cx="2053500" cy="396900"/>
          </a:xfrm>
          <a:prstGeom prst="straightConnector1">
            <a:avLst/>
          </a:prstGeom>
          <a:noFill/>
          <a:ln w="9525" cap="flat" cmpd="sng">
            <a:solidFill>
              <a:schemeClr val="dk2"/>
            </a:solidFill>
            <a:prstDash val="solid"/>
            <a:round/>
            <a:headEnd type="none" w="sm" len="sm"/>
            <a:tailEnd type="triangle" w="med" len="med"/>
          </a:ln>
        </p:spPr>
      </p:cxnSp>
      <p:cxnSp>
        <p:nvCxnSpPr>
          <p:cNvPr id="264" name="Google Shape;264;g2646951e7b1_0_472"/>
          <p:cNvCxnSpPr>
            <a:stCxn id="258" idx="1"/>
            <a:endCxn id="260" idx="3"/>
          </p:cNvCxnSpPr>
          <p:nvPr/>
        </p:nvCxnSpPr>
        <p:spPr>
          <a:xfrm rot="10800000">
            <a:off x="2155688" y="4839688"/>
            <a:ext cx="1592400" cy="153600"/>
          </a:xfrm>
          <a:prstGeom prst="straightConnector1">
            <a:avLst/>
          </a:prstGeom>
          <a:noFill/>
          <a:ln w="9525" cap="flat" cmpd="sng">
            <a:solidFill>
              <a:schemeClr val="dk2"/>
            </a:solidFill>
            <a:prstDash val="solid"/>
            <a:round/>
            <a:headEnd type="none" w="sm" len="sm"/>
            <a:tailEnd type="triangle" w="med" len="med"/>
          </a:ln>
        </p:spPr>
      </p:cxnSp>
      <p:cxnSp>
        <p:nvCxnSpPr>
          <p:cNvPr id="265" name="Google Shape;265;g2646951e7b1_0_472"/>
          <p:cNvCxnSpPr/>
          <p:nvPr/>
        </p:nvCxnSpPr>
        <p:spPr>
          <a:xfrm>
            <a:off x="10455450" y="228600"/>
            <a:ext cx="12000" cy="1058700"/>
          </a:xfrm>
          <a:prstGeom prst="straightConnector1">
            <a:avLst/>
          </a:prstGeom>
          <a:noFill/>
          <a:ln w="9525" cap="flat" cmpd="sng">
            <a:solidFill>
              <a:schemeClr val="dk2"/>
            </a:solidFill>
            <a:prstDash val="solid"/>
            <a:round/>
            <a:headEnd type="none" w="sm" len="sm"/>
            <a:tailEnd type="triangle" w="med" len="med"/>
          </a:ln>
        </p:spPr>
      </p:cxnSp>
      <p:cxnSp>
        <p:nvCxnSpPr>
          <p:cNvPr id="266" name="Google Shape;266;g2646951e7b1_0_472"/>
          <p:cNvCxnSpPr/>
          <p:nvPr/>
        </p:nvCxnSpPr>
        <p:spPr>
          <a:xfrm>
            <a:off x="10459450" y="264700"/>
            <a:ext cx="1058700" cy="0"/>
          </a:xfrm>
          <a:prstGeom prst="straightConnector1">
            <a:avLst/>
          </a:prstGeom>
          <a:noFill/>
          <a:ln w="9525" cap="flat" cmpd="sng">
            <a:solidFill>
              <a:schemeClr val="dk2"/>
            </a:solidFill>
            <a:prstDash val="solid"/>
            <a:round/>
            <a:headEnd type="none" w="sm" len="sm"/>
            <a:tailEnd type="triangle" w="med" len="med"/>
          </a:ln>
        </p:spPr>
      </p:cxnSp>
      <p:sp>
        <p:nvSpPr>
          <p:cNvPr id="267" name="Google Shape;267;g2646951e7b1_0_472"/>
          <p:cNvSpPr txBox="1"/>
          <p:nvPr/>
        </p:nvSpPr>
        <p:spPr>
          <a:xfrm>
            <a:off x="10098500" y="6777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x</a:t>
            </a:r>
            <a:endParaRPr sz="2100" b="0" i="0" u="none" strike="noStrike" cap="none">
              <a:solidFill>
                <a:srgbClr val="1155CC"/>
              </a:solidFill>
              <a:latin typeface="Calibri"/>
              <a:ea typeface="Calibri"/>
              <a:cs typeface="Calibri"/>
              <a:sym typeface="Calibri"/>
            </a:endParaRPr>
          </a:p>
        </p:txBody>
      </p:sp>
      <p:sp>
        <p:nvSpPr>
          <p:cNvPr id="268" name="Google Shape;268;g2646951e7b1_0_472"/>
          <p:cNvSpPr txBox="1"/>
          <p:nvPr/>
        </p:nvSpPr>
        <p:spPr>
          <a:xfrm>
            <a:off x="11012900" y="1443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y</a:t>
            </a:r>
            <a:endParaRPr sz="2100" b="0" i="0" u="none" strike="noStrike" cap="none">
              <a:solidFill>
                <a:srgbClr val="1155CC"/>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2646951e7b1_0_394"/>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a:t>
            </a:r>
            <a:endParaRPr/>
          </a:p>
        </p:txBody>
      </p:sp>
      <p:sp>
        <p:nvSpPr>
          <p:cNvPr id="275" name="Google Shape;275;g2646951e7b1_0_394"/>
          <p:cNvSpPr txBox="1"/>
          <p:nvPr/>
        </p:nvSpPr>
        <p:spPr>
          <a:xfrm>
            <a:off x="889100" y="1627500"/>
            <a:ext cx="109860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980000"/>
                </a:solidFill>
                <a:latin typeface="Proxima Nova"/>
                <a:ea typeface="Proxima Nova"/>
                <a:cs typeface="Proxima Nova"/>
                <a:sym typeface="Proxima Nova"/>
              </a:rPr>
              <a:t>Compute partial derivatives ∂f/∂x and ∂f/∂y at every pixel location in the image</a:t>
            </a:r>
            <a:endParaRPr sz="2400" b="0" i="0" u="none" strike="noStrike" cap="none">
              <a:solidFill>
                <a:srgbClr val="980000"/>
              </a:solidFill>
              <a:latin typeface="Proxima Nova"/>
              <a:ea typeface="Proxima Nova"/>
              <a:cs typeface="Proxima Nova"/>
              <a:sym typeface="Proxima Nova"/>
            </a:endParaRPr>
          </a:p>
        </p:txBody>
      </p:sp>
      <p:pic>
        <p:nvPicPr>
          <p:cNvPr id="276" name="Google Shape;276;g2646951e7b1_0_394"/>
          <p:cNvPicPr preferRelativeResize="0"/>
          <p:nvPr/>
        </p:nvPicPr>
        <p:blipFill rotWithShape="1">
          <a:blip r:embed="rId3">
            <a:alphaModFix/>
          </a:blip>
          <a:srcRect/>
          <a:stretch/>
        </p:blipFill>
        <p:spPr>
          <a:xfrm>
            <a:off x="1427750" y="2193625"/>
            <a:ext cx="6543675" cy="1714500"/>
          </a:xfrm>
          <a:prstGeom prst="rect">
            <a:avLst/>
          </a:prstGeom>
          <a:noFill/>
          <a:ln>
            <a:noFill/>
          </a:ln>
        </p:spPr>
      </p:pic>
      <p:sp>
        <p:nvSpPr>
          <p:cNvPr id="277" name="Google Shape;277;g2646951e7b1_0_394"/>
          <p:cNvSpPr txBox="1"/>
          <p:nvPr/>
        </p:nvSpPr>
        <p:spPr>
          <a:xfrm>
            <a:off x="889100" y="3837300"/>
            <a:ext cx="109860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1C4587"/>
                </a:solidFill>
                <a:latin typeface="Proxima Nova"/>
                <a:ea typeface="Proxima Nova"/>
                <a:cs typeface="Proxima Nova"/>
                <a:sym typeface="Proxima Nova"/>
              </a:rPr>
              <a:t>Points in the direction of maximum rate of change of f at ( x, y)</a:t>
            </a:r>
            <a:endParaRPr sz="2400" b="0" i="0" u="none" strike="noStrike" cap="none">
              <a:solidFill>
                <a:srgbClr val="1C4587"/>
              </a:solidFill>
              <a:latin typeface="Proxima Nova"/>
              <a:ea typeface="Proxima Nova"/>
              <a:cs typeface="Proxima Nova"/>
              <a:sym typeface="Proxima Nova"/>
            </a:endParaRPr>
          </a:p>
        </p:txBody>
      </p:sp>
      <p:pic>
        <p:nvPicPr>
          <p:cNvPr id="278" name="Google Shape;278;g2646951e7b1_0_394"/>
          <p:cNvPicPr preferRelativeResize="0"/>
          <p:nvPr/>
        </p:nvPicPr>
        <p:blipFill rotWithShape="1">
          <a:blip r:embed="rId4">
            <a:alphaModFix/>
          </a:blip>
          <a:srcRect/>
          <a:stretch/>
        </p:blipFill>
        <p:spPr>
          <a:xfrm>
            <a:off x="1054750" y="4628025"/>
            <a:ext cx="3429000" cy="1038225"/>
          </a:xfrm>
          <a:prstGeom prst="rect">
            <a:avLst/>
          </a:prstGeom>
          <a:noFill/>
          <a:ln>
            <a:noFill/>
          </a:ln>
        </p:spPr>
      </p:pic>
      <p:pic>
        <p:nvPicPr>
          <p:cNvPr id="279" name="Google Shape;279;g2646951e7b1_0_394"/>
          <p:cNvPicPr preferRelativeResize="0"/>
          <p:nvPr/>
        </p:nvPicPr>
        <p:blipFill rotWithShape="1">
          <a:blip r:embed="rId5">
            <a:alphaModFix/>
          </a:blip>
          <a:srcRect/>
          <a:stretch/>
        </p:blipFill>
        <p:spPr>
          <a:xfrm>
            <a:off x="6188225" y="4847100"/>
            <a:ext cx="5619750" cy="666750"/>
          </a:xfrm>
          <a:prstGeom prst="rect">
            <a:avLst/>
          </a:prstGeom>
          <a:noFill/>
          <a:ln>
            <a:noFill/>
          </a:ln>
        </p:spPr>
      </p:pic>
      <p:sp>
        <p:nvSpPr>
          <p:cNvPr id="280" name="Google Shape;280;g2646951e7b1_0_394"/>
          <p:cNvSpPr txBox="1"/>
          <p:nvPr/>
        </p:nvSpPr>
        <p:spPr>
          <a:xfrm>
            <a:off x="838200" y="5666250"/>
            <a:ext cx="39384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38761D"/>
                </a:solidFill>
                <a:latin typeface="Arial"/>
                <a:ea typeface="Arial"/>
                <a:cs typeface="Arial"/>
                <a:sym typeface="Arial"/>
              </a:rPr>
              <a:t>Direction of gradient vector at ( x, y)</a:t>
            </a:r>
            <a:endParaRPr sz="1700" b="1" i="0" u="none" strike="noStrike" cap="none">
              <a:solidFill>
                <a:srgbClr val="38761D"/>
              </a:solidFill>
              <a:latin typeface="Arial"/>
              <a:ea typeface="Arial"/>
              <a:cs typeface="Arial"/>
              <a:sym typeface="Arial"/>
            </a:endParaRPr>
          </a:p>
        </p:txBody>
      </p:sp>
      <p:sp>
        <p:nvSpPr>
          <p:cNvPr id="281" name="Google Shape;281;g2646951e7b1_0_394"/>
          <p:cNvSpPr txBox="1"/>
          <p:nvPr/>
        </p:nvSpPr>
        <p:spPr>
          <a:xfrm>
            <a:off x="6248400" y="5666250"/>
            <a:ext cx="56868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38761D"/>
                </a:solidFill>
                <a:latin typeface="Arial"/>
                <a:ea typeface="Arial"/>
                <a:cs typeface="Arial"/>
                <a:sym typeface="Arial"/>
              </a:rPr>
              <a:t>Value of the rate of change in the direction of the gradient vector at ( x, y)</a:t>
            </a:r>
            <a:endParaRPr sz="1700" b="1" i="0" u="none" strike="noStrike" cap="none">
              <a:solidFill>
                <a:srgbClr val="38761D"/>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62a763626f_0_6"/>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endParaRPr/>
          </a:p>
          <a:p>
            <a:pPr marL="0" lvl="0" indent="0" algn="l" rtl="0">
              <a:lnSpc>
                <a:spcPct val="90000"/>
              </a:lnSpc>
              <a:spcBef>
                <a:spcPts val="0"/>
              </a:spcBef>
              <a:spcAft>
                <a:spcPts val="0"/>
              </a:spcAft>
              <a:buClr>
                <a:schemeClr val="dk1"/>
              </a:buClr>
              <a:buSzPts val="3600"/>
              <a:buFont typeface="Calibri"/>
              <a:buNone/>
            </a:pPr>
            <a:r>
              <a:rPr lang="en-US" u="sng"/>
              <a:t>Topics</a:t>
            </a:r>
            <a:endParaRPr/>
          </a:p>
        </p:txBody>
      </p:sp>
      <p:sp>
        <p:nvSpPr>
          <p:cNvPr id="183" name="Google Shape;183;g262a763626f_0_6"/>
          <p:cNvSpPr txBox="1"/>
          <p:nvPr/>
        </p:nvSpPr>
        <p:spPr>
          <a:xfrm>
            <a:off x="607574" y="6152944"/>
            <a:ext cx="8562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Acknowledgement</a:t>
            </a:r>
            <a:r>
              <a:rPr lang="en-US" sz="1400" b="0" i="0" u="none" strike="noStrike" cap="none">
                <a:solidFill>
                  <a:srgbClr val="C00000"/>
                </a:solidFill>
                <a:latin typeface="Arial"/>
                <a:ea typeface="Arial"/>
                <a:cs typeface="Arial"/>
                <a:sym typeface="Arial"/>
              </a:rPr>
              <a:t>: Slide Materials adopted from  - Intro to Computer Vision (Cornell Tech); Noah Snavely</a:t>
            </a:r>
            <a:endParaRPr sz="1400" b="0" i="0" u="none" strike="noStrike" cap="none">
              <a:solidFill>
                <a:srgbClr val="000000"/>
              </a:solidFill>
              <a:latin typeface="Arial"/>
              <a:ea typeface="Arial"/>
              <a:cs typeface="Arial"/>
              <a:sym typeface="Arial"/>
            </a:endParaRPr>
          </a:p>
        </p:txBody>
      </p:sp>
      <p:sp>
        <p:nvSpPr>
          <p:cNvPr id="184" name="Google Shape;184;g262a763626f_0_6"/>
          <p:cNvSpPr txBox="1">
            <a:spLocks noGrp="1"/>
          </p:cNvSpPr>
          <p:nvPr>
            <p:ph type="body" idx="1"/>
          </p:nvPr>
        </p:nvSpPr>
        <p:spPr>
          <a:xfrm>
            <a:off x="1362075" y="2586450"/>
            <a:ext cx="10189500" cy="330480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1000"/>
              </a:spcBef>
              <a:spcAft>
                <a:spcPts val="0"/>
              </a:spcAft>
              <a:buSzPts val="2400"/>
              <a:buChar char="●"/>
            </a:pPr>
            <a:r>
              <a:rPr lang="en-US" dirty="0"/>
              <a:t>Edge Models &amp; Approaches to edge detection</a:t>
            </a:r>
            <a:endParaRPr dirty="0"/>
          </a:p>
          <a:p>
            <a:pPr marL="457200" lvl="0" indent="-381000" algn="l" rtl="0">
              <a:lnSpc>
                <a:spcPct val="100000"/>
              </a:lnSpc>
              <a:spcBef>
                <a:spcPts val="1000"/>
              </a:spcBef>
              <a:spcAft>
                <a:spcPts val="0"/>
              </a:spcAft>
              <a:buSzPts val="2400"/>
              <a:buChar char="●"/>
            </a:pPr>
            <a:r>
              <a:rPr lang="en-US" dirty="0"/>
              <a:t>Hough Transform - Detecting Lines</a:t>
            </a:r>
            <a:endParaRPr dirty="0"/>
          </a:p>
        </p:txBody>
      </p:sp>
      <p:sp>
        <p:nvSpPr>
          <p:cNvPr id="185" name="Google Shape;185;g262a763626f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646951e7b1_0_50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288" name="Google Shape;288;g2646951e7b1_0_503"/>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289" name="Google Shape;289;g2646951e7b1_0_503"/>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290" name="Google Shape;290;g2646951e7b1_0_503"/>
          <p:cNvPicPr preferRelativeResize="0"/>
          <p:nvPr/>
        </p:nvPicPr>
        <p:blipFill rotWithShape="1">
          <a:blip r:embed="rId4">
            <a:alphaModFix/>
          </a:blip>
          <a:srcRect/>
          <a:stretch/>
        </p:blipFill>
        <p:spPr>
          <a:xfrm>
            <a:off x="85088" y="4434575"/>
            <a:ext cx="4848225" cy="933450"/>
          </a:xfrm>
          <a:prstGeom prst="rect">
            <a:avLst/>
          </a:prstGeom>
          <a:noFill/>
          <a:ln>
            <a:noFill/>
          </a:ln>
        </p:spPr>
      </p:pic>
      <p:pic>
        <p:nvPicPr>
          <p:cNvPr id="291" name="Google Shape;291;g2646951e7b1_0_503"/>
          <p:cNvPicPr preferRelativeResize="0"/>
          <p:nvPr/>
        </p:nvPicPr>
        <p:blipFill rotWithShape="1">
          <a:blip r:embed="rId5">
            <a:alphaModFix/>
          </a:blip>
          <a:srcRect/>
          <a:stretch/>
        </p:blipFill>
        <p:spPr>
          <a:xfrm>
            <a:off x="319088" y="5436200"/>
            <a:ext cx="4543425" cy="63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646951e7b1_0_519"/>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298" name="Google Shape;298;g2646951e7b1_0_519"/>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299" name="Google Shape;299;g2646951e7b1_0_519"/>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00" name="Google Shape;300;g2646951e7b1_0_519"/>
          <p:cNvPicPr preferRelativeResize="0"/>
          <p:nvPr/>
        </p:nvPicPr>
        <p:blipFill rotWithShape="1">
          <a:blip r:embed="rId4">
            <a:alphaModFix/>
          </a:blip>
          <a:srcRect/>
          <a:stretch/>
        </p:blipFill>
        <p:spPr>
          <a:xfrm>
            <a:off x="85088" y="4434575"/>
            <a:ext cx="4848225" cy="933450"/>
          </a:xfrm>
          <a:prstGeom prst="rect">
            <a:avLst/>
          </a:prstGeom>
          <a:noFill/>
          <a:ln>
            <a:noFill/>
          </a:ln>
        </p:spPr>
      </p:pic>
      <p:pic>
        <p:nvPicPr>
          <p:cNvPr id="301" name="Google Shape;301;g2646951e7b1_0_519"/>
          <p:cNvPicPr preferRelativeResize="0"/>
          <p:nvPr/>
        </p:nvPicPr>
        <p:blipFill rotWithShape="1">
          <a:blip r:embed="rId5">
            <a:alphaModFix/>
          </a:blip>
          <a:srcRect/>
          <a:stretch/>
        </p:blipFill>
        <p:spPr>
          <a:xfrm>
            <a:off x="319088" y="5436200"/>
            <a:ext cx="4543425" cy="638175"/>
          </a:xfrm>
          <a:prstGeom prst="rect">
            <a:avLst/>
          </a:prstGeom>
          <a:noFill/>
          <a:ln>
            <a:noFill/>
          </a:ln>
        </p:spPr>
      </p:pic>
      <p:pic>
        <p:nvPicPr>
          <p:cNvPr id="302" name="Google Shape;302;g2646951e7b1_0_519"/>
          <p:cNvPicPr preferRelativeResize="0"/>
          <p:nvPr/>
        </p:nvPicPr>
        <p:blipFill rotWithShape="1">
          <a:blip r:embed="rId6">
            <a:alphaModFix/>
          </a:blip>
          <a:srcRect/>
          <a:stretch/>
        </p:blipFill>
        <p:spPr>
          <a:xfrm>
            <a:off x="319096" y="1906925"/>
            <a:ext cx="636858" cy="1027800"/>
          </a:xfrm>
          <a:prstGeom prst="rect">
            <a:avLst/>
          </a:prstGeom>
          <a:noFill/>
          <a:ln>
            <a:noFill/>
          </a:ln>
        </p:spPr>
      </p:pic>
      <p:cxnSp>
        <p:nvCxnSpPr>
          <p:cNvPr id="303" name="Google Shape;303;g2646951e7b1_0_519"/>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04" name="Google Shape;304;g2646951e7b1_0_519"/>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sp>
        <p:nvSpPr>
          <p:cNvPr id="305" name="Google Shape;305;g2646951e7b1_0_519"/>
          <p:cNvSpPr txBox="1"/>
          <p:nvPr/>
        </p:nvSpPr>
        <p:spPr>
          <a:xfrm>
            <a:off x="5273875" y="4593500"/>
            <a:ext cx="5835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C4587"/>
                </a:solidFill>
                <a:latin typeface="Arial"/>
                <a:ea typeface="Arial"/>
                <a:cs typeface="Arial"/>
                <a:sym typeface="Arial"/>
              </a:rPr>
              <a:t>Subtract pixels in the top row of the neighborhood from the pixels in the bottom row → partial derivative in the x-direction</a:t>
            </a:r>
            <a:endParaRPr sz="1400" b="0" i="0" u="none" strike="noStrike" cap="none">
              <a:solidFill>
                <a:srgbClr val="1C4587"/>
              </a:solidFill>
              <a:latin typeface="Arial"/>
              <a:ea typeface="Arial"/>
              <a:cs typeface="Arial"/>
              <a:sym typeface="Arial"/>
            </a:endParaRPr>
          </a:p>
        </p:txBody>
      </p:sp>
      <p:sp>
        <p:nvSpPr>
          <p:cNvPr id="306" name="Google Shape;306;g2646951e7b1_0_519"/>
          <p:cNvSpPr txBox="1"/>
          <p:nvPr/>
        </p:nvSpPr>
        <p:spPr>
          <a:xfrm>
            <a:off x="5273875" y="5431700"/>
            <a:ext cx="60117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C4587"/>
                </a:solidFill>
                <a:latin typeface="Arial"/>
                <a:ea typeface="Arial"/>
                <a:cs typeface="Arial"/>
                <a:sym typeface="Arial"/>
              </a:rPr>
              <a:t>Subtract pixels in the left column from the pixels in the right column of the neighborhood →  partial derivative in the y-direction</a:t>
            </a:r>
            <a:endParaRPr sz="1400" b="0" i="0" u="none" strike="noStrike" cap="none">
              <a:solidFill>
                <a:srgbClr val="1C458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4587"/>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646951e7b1_0_53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313" name="Google Shape;313;g2646951e7b1_0_536"/>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314" name="Google Shape;314;g2646951e7b1_0_536"/>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15" name="Google Shape;315;g2646951e7b1_0_536"/>
          <p:cNvPicPr preferRelativeResize="0"/>
          <p:nvPr/>
        </p:nvPicPr>
        <p:blipFill rotWithShape="1">
          <a:blip r:embed="rId4">
            <a:alphaModFix/>
          </a:blip>
          <a:srcRect/>
          <a:stretch/>
        </p:blipFill>
        <p:spPr>
          <a:xfrm>
            <a:off x="85088" y="4434575"/>
            <a:ext cx="4848225" cy="933450"/>
          </a:xfrm>
          <a:prstGeom prst="rect">
            <a:avLst/>
          </a:prstGeom>
          <a:noFill/>
          <a:ln>
            <a:noFill/>
          </a:ln>
        </p:spPr>
      </p:pic>
      <p:pic>
        <p:nvPicPr>
          <p:cNvPr id="316" name="Google Shape;316;g2646951e7b1_0_536"/>
          <p:cNvPicPr preferRelativeResize="0"/>
          <p:nvPr/>
        </p:nvPicPr>
        <p:blipFill rotWithShape="1">
          <a:blip r:embed="rId5">
            <a:alphaModFix/>
          </a:blip>
          <a:srcRect/>
          <a:stretch/>
        </p:blipFill>
        <p:spPr>
          <a:xfrm>
            <a:off x="319088" y="5436200"/>
            <a:ext cx="4543425" cy="638175"/>
          </a:xfrm>
          <a:prstGeom prst="rect">
            <a:avLst/>
          </a:prstGeom>
          <a:noFill/>
          <a:ln>
            <a:noFill/>
          </a:ln>
        </p:spPr>
      </p:pic>
      <p:pic>
        <p:nvPicPr>
          <p:cNvPr id="317" name="Google Shape;317;g2646951e7b1_0_536"/>
          <p:cNvPicPr preferRelativeResize="0"/>
          <p:nvPr/>
        </p:nvPicPr>
        <p:blipFill rotWithShape="1">
          <a:blip r:embed="rId6">
            <a:alphaModFix/>
          </a:blip>
          <a:srcRect/>
          <a:stretch/>
        </p:blipFill>
        <p:spPr>
          <a:xfrm>
            <a:off x="319096" y="1906925"/>
            <a:ext cx="636858" cy="1027800"/>
          </a:xfrm>
          <a:prstGeom prst="rect">
            <a:avLst/>
          </a:prstGeom>
          <a:noFill/>
          <a:ln>
            <a:noFill/>
          </a:ln>
        </p:spPr>
      </p:pic>
      <p:cxnSp>
        <p:nvCxnSpPr>
          <p:cNvPr id="318" name="Google Shape;318;g2646951e7b1_0_536"/>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19" name="Google Shape;319;g2646951e7b1_0_536"/>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sp>
        <p:nvSpPr>
          <p:cNvPr id="320" name="Google Shape;320;g2646951e7b1_0_536"/>
          <p:cNvSpPr txBox="1"/>
          <p:nvPr/>
        </p:nvSpPr>
        <p:spPr>
          <a:xfrm>
            <a:off x="5009150" y="4704350"/>
            <a:ext cx="741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155CC"/>
                </a:solidFill>
                <a:latin typeface="Calibri"/>
                <a:ea typeface="Calibri"/>
                <a:cs typeface="Calibri"/>
                <a:sym typeface="Calibri"/>
              </a:rPr>
              <a:t>= -2</a:t>
            </a:r>
            <a:endParaRPr sz="2400" b="0" i="0" u="none" strike="noStrike" cap="none">
              <a:solidFill>
                <a:srgbClr val="1155CC"/>
              </a:solidFill>
              <a:latin typeface="Calibri"/>
              <a:ea typeface="Calibri"/>
              <a:cs typeface="Calibri"/>
              <a:sym typeface="Calibri"/>
            </a:endParaRPr>
          </a:p>
        </p:txBody>
      </p:sp>
      <p:sp>
        <p:nvSpPr>
          <p:cNvPr id="321" name="Google Shape;321;g2646951e7b1_0_536"/>
          <p:cNvSpPr txBox="1"/>
          <p:nvPr/>
        </p:nvSpPr>
        <p:spPr>
          <a:xfrm>
            <a:off x="5009150" y="5466350"/>
            <a:ext cx="741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155CC"/>
                </a:solidFill>
                <a:latin typeface="Calibri"/>
                <a:ea typeface="Calibri"/>
                <a:cs typeface="Calibri"/>
                <a:sym typeface="Calibri"/>
              </a:rPr>
              <a:t>= 2</a:t>
            </a:r>
            <a:endParaRPr sz="2400" b="0" i="0" u="none" strike="noStrike" cap="none">
              <a:solidFill>
                <a:srgbClr val="1155CC"/>
              </a:solidFill>
              <a:latin typeface="Calibri"/>
              <a:ea typeface="Calibri"/>
              <a:cs typeface="Calibri"/>
              <a:sym typeface="Calibri"/>
            </a:endParaRPr>
          </a:p>
        </p:txBody>
      </p:sp>
      <p:pic>
        <p:nvPicPr>
          <p:cNvPr id="322" name="Google Shape;322;g2646951e7b1_0_536"/>
          <p:cNvPicPr preferRelativeResize="0"/>
          <p:nvPr/>
        </p:nvPicPr>
        <p:blipFill rotWithShape="1">
          <a:blip r:embed="rId7">
            <a:alphaModFix/>
          </a:blip>
          <a:srcRect/>
          <a:stretch/>
        </p:blipFill>
        <p:spPr>
          <a:xfrm>
            <a:off x="2137600" y="1013075"/>
            <a:ext cx="1005112" cy="554100"/>
          </a:xfrm>
          <a:prstGeom prst="rect">
            <a:avLst/>
          </a:prstGeom>
          <a:noFill/>
          <a:ln>
            <a:noFill/>
          </a:ln>
        </p:spPr>
      </p:pic>
      <p:cxnSp>
        <p:nvCxnSpPr>
          <p:cNvPr id="323" name="Google Shape;323;g2646951e7b1_0_536"/>
          <p:cNvCxnSpPr/>
          <p:nvPr/>
        </p:nvCxnSpPr>
        <p:spPr>
          <a:xfrm rot="10800000">
            <a:off x="2394275" y="1600250"/>
            <a:ext cx="0" cy="1046700"/>
          </a:xfrm>
          <a:prstGeom prst="straightConnector1">
            <a:avLst/>
          </a:prstGeom>
          <a:noFill/>
          <a:ln w="9525" cap="flat" cmpd="sng">
            <a:solidFill>
              <a:srgbClr val="0000FF"/>
            </a:solidFill>
            <a:prstDash val="solid"/>
            <a:round/>
            <a:headEnd type="none" w="sm" len="sm"/>
            <a:tailEnd type="triangle" w="med" len="med"/>
          </a:ln>
        </p:spPr>
      </p:cxnSp>
      <p:cxnSp>
        <p:nvCxnSpPr>
          <p:cNvPr id="324" name="Google Shape;324;g2646951e7b1_0_536"/>
          <p:cNvCxnSpPr/>
          <p:nvPr/>
        </p:nvCxnSpPr>
        <p:spPr>
          <a:xfrm rot="10800000">
            <a:off x="2851475" y="1600250"/>
            <a:ext cx="0" cy="1046700"/>
          </a:xfrm>
          <a:prstGeom prst="straightConnector1">
            <a:avLst/>
          </a:prstGeom>
          <a:noFill/>
          <a:ln w="9525" cap="flat" cmpd="sng">
            <a:solidFill>
              <a:srgbClr val="0000FF"/>
            </a:solidFill>
            <a:prstDash val="solid"/>
            <a:round/>
            <a:headEnd type="none" w="sm" len="sm"/>
            <a:tailEnd type="triangle" w="med" len="med"/>
          </a:ln>
        </p:spPr>
      </p:cxnSp>
      <p:pic>
        <p:nvPicPr>
          <p:cNvPr id="325" name="Google Shape;325;g2646951e7b1_0_536"/>
          <p:cNvPicPr preferRelativeResize="0"/>
          <p:nvPr/>
        </p:nvPicPr>
        <p:blipFill rotWithShape="1">
          <a:blip r:embed="rId8">
            <a:alphaModFix/>
          </a:blip>
          <a:srcRect/>
          <a:stretch/>
        </p:blipFill>
        <p:spPr>
          <a:xfrm>
            <a:off x="6733625" y="4490551"/>
            <a:ext cx="3676650" cy="1809750"/>
          </a:xfrm>
          <a:prstGeom prst="rect">
            <a:avLst/>
          </a:prstGeom>
          <a:noFill/>
          <a:ln>
            <a:noFill/>
          </a:ln>
        </p:spPr>
      </p:pic>
      <p:sp>
        <p:nvSpPr>
          <p:cNvPr id="326" name="Google Shape;326;g2646951e7b1_0_536"/>
          <p:cNvSpPr/>
          <p:nvPr/>
        </p:nvSpPr>
        <p:spPr>
          <a:xfrm>
            <a:off x="6015800" y="5233725"/>
            <a:ext cx="741900" cy="34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646951e7b1_0_55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333" name="Google Shape;333;g2646951e7b1_0_557"/>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334" name="Google Shape;334;g2646951e7b1_0_557"/>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35" name="Google Shape;335;g2646951e7b1_0_557"/>
          <p:cNvPicPr preferRelativeResize="0"/>
          <p:nvPr/>
        </p:nvPicPr>
        <p:blipFill rotWithShape="1">
          <a:blip r:embed="rId4">
            <a:alphaModFix/>
          </a:blip>
          <a:srcRect/>
          <a:stretch/>
        </p:blipFill>
        <p:spPr>
          <a:xfrm>
            <a:off x="319096" y="1906925"/>
            <a:ext cx="636858" cy="1027800"/>
          </a:xfrm>
          <a:prstGeom prst="rect">
            <a:avLst/>
          </a:prstGeom>
          <a:noFill/>
          <a:ln>
            <a:noFill/>
          </a:ln>
        </p:spPr>
      </p:pic>
      <p:cxnSp>
        <p:nvCxnSpPr>
          <p:cNvPr id="336" name="Google Shape;336;g2646951e7b1_0_557"/>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37" name="Google Shape;337;g2646951e7b1_0_557"/>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pic>
        <p:nvPicPr>
          <p:cNvPr id="338" name="Google Shape;338;g2646951e7b1_0_557"/>
          <p:cNvPicPr preferRelativeResize="0"/>
          <p:nvPr/>
        </p:nvPicPr>
        <p:blipFill rotWithShape="1">
          <a:blip r:embed="rId5">
            <a:alphaModFix/>
          </a:blip>
          <a:srcRect/>
          <a:stretch/>
        </p:blipFill>
        <p:spPr>
          <a:xfrm>
            <a:off x="2137600" y="1013075"/>
            <a:ext cx="1005112" cy="554100"/>
          </a:xfrm>
          <a:prstGeom prst="rect">
            <a:avLst/>
          </a:prstGeom>
          <a:noFill/>
          <a:ln>
            <a:noFill/>
          </a:ln>
        </p:spPr>
      </p:pic>
      <p:cxnSp>
        <p:nvCxnSpPr>
          <p:cNvPr id="339" name="Google Shape;339;g2646951e7b1_0_557"/>
          <p:cNvCxnSpPr/>
          <p:nvPr/>
        </p:nvCxnSpPr>
        <p:spPr>
          <a:xfrm rot="10800000">
            <a:off x="2394275" y="1600250"/>
            <a:ext cx="0" cy="1046700"/>
          </a:xfrm>
          <a:prstGeom prst="straightConnector1">
            <a:avLst/>
          </a:prstGeom>
          <a:noFill/>
          <a:ln w="9525" cap="flat" cmpd="sng">
            <a:solidFill>
              <a:srgbClr val="0000FF"/>
            </a:solidFill>
            <a:prstDash val="solid"/>
            <a:round/>
            <a:headEnd type="none" w="sm" len="sm"/>
            <a:tailEnd type="triangle" w="med" len="med"/>
          </a:ln>
        </p:spPr>
      </p:cxnSp>
      <p:cxnSp>
        <p:nvCxnSpPr>
          <p:cNvPr id="340" name="Google Shape;340;g2646951e7b1_0_557"/>
          <p:cNvCxnSpPr/>
          <p:nvPr/>
        </p:nvCxnSpPr>
        <p:spPr>
          <a:xfrm rot="10800000">
            <a:off x="2851475" y="1600250"/>
            <a:ext cx="0" cy="1046700"/>
          </a:xfrm>
          <a:prstGeom prst="straightConnector1">
            <a:avLst/>
          </a:prstGeom>
          <a:noFill/>
          <a:ln w="9525" cap="flat" cmpd="sng">
            <a:solidFill>
              <a:srgbClr val="0000FF"/>
            </a:solidFill>
            <a:prstDash val="solid"/>
            <a:round/>
            <a:headEnd type="none" w="sm" len="sm"/>
            <a:tailEnd type="triangle" w="med" len="med"/>
          </a:ln>
        </p:spPr>
      </p:cxnSp>
      <p:pic>
        <p:nvPicPr>
          <p:cNvPr id="341" name="Google Shape;341;g2646951e7b1_0_557"/>
          <p:cNvPicPr preferRelativeResize="0"/>
          <p:nvPr/>
        </p:nvPicPr>
        <p:blipFill rotWithShape="1">
          <a:blip r:embed="rId6">
            <a:alphaModFix/>
          </a:blip>
          <a:srcRect/>
          <a:stretch/>
        </p:blipFill>
        <p:spPr>
          <a:xfrm>
            <a:off x="6733625" y="4490551"/>
            <a:ext cx="3676650" cy="1809750"/>
          </a:xfrm>
          <a:prstGeom prst="rect">
            <a:avLst/>
          </a:prstGeom>
          <a:noFill/>
          <a:ln>
            <a:noFill/>
          </a:ln>
        </p:spPr>
      </p:pic>
      <p:sp>
        <p:nvSpPr>
          <p:cNvPr id="342" name="Google Shape;342;g2646951e7b1_0_557"/>
          <p:cNvSpPr/>
          <p:nvPr/>
        </p:nvSpPr>
        <p:spPr>
          <a:xfrm>
            <a:off x="5795200" y="5145500"/>
            <a:ext cx="1005000" cy="477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43" name="Google Shape;343;g2646951e7b1_0_557"/>
          <p:cNvPicPr preferRelativeResize="0"/>
          <p:nvPr/>
        </p:nvPicPr>
        <p:blipFill rotWithShape="1">
          <a:blip r:embed="rId7">
            <a:alphaModFix/>
          </a:blip>
          <a:srcRect/>
          <a:stretch/>
        </p:blipFill>
        <p:spPr>
          <a:xfrm>
            <a:off x="1927050" y="4899625"/>
            <a:ext cx="1538400" cy="505325"/>
          </a:xfrm>
          <a:prstGeom prst="rect">
            <a:avLst/>
          </a:prstGeom>
          <a:noFill/>
          <a:ln>
            <a:noFill/>
          </a:ln>
        </p:spPr>
      </p:pic>
      <p:pic>
        <p:nvPicPr>
          <p:cNvPr id="344" name="Google Shape;344;g2646951e7b1_0_557"/>
          <p:cNvPicPr preferRelativeResize="0"/>
          <p:nvPr/>
        </p:nvPicPr>
        <p:blipFill rotWithShape="1">
          <a:blip r:embed="rId8">
            <a:alphaModFix/>
          </a:blip>
          <a:srcRect/>
          <a:stretch/>
        </p:blipFill>
        <p:spPr>
          <a:xfrm>
            <a:off x="824688" y="5930325"/>
            <a:ext cx="3743129" cy="477000"/>
          </a:xfrm>
          <a:prstGeom prst="rect">
            <a:avLst/>
          </a:prstGeom>
          <a:noFill/>
          <a:ln>
            <a:noFill/>
          </a:ln>
        </p:spPr>
      </p:pic>
      <p:sp>
        <p:nvSpPr>
          <p:cNvPr id="345" name="Google Shape;345;g2646951e7b1_0_557"/>
          <p:cNvSpPr txBox="1"/>
          <p:nvPr/>
        </p:nvSpPr>
        <p:spPr>
          <a:xfrm>
            <a:off x="4804600" y="5807025"/>
            <a:ext cx="15384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1155CC"/>
                </a:solidFill>
                <a:latin typeface="Calibri"/>
                <a:ea typeface="Calibri"/>
                <a:cs typeface="Calibri"/>
                <a:sym typeface="Calibri"/>
              </a:rPr>
              <a:t>= 135</a:t>
            </a:r>
            <a:r>
              <a:rPr lang="en-US" sz="2700" b="0" i="0" u="none" strike="noStrike" cap="none" baseline="30000">
                <a:solidFill>
                  <a:srgbClr val="1155CC"/>
                </a:solidFill>
                <a:latin typeface="Calibri"/>
                <a:ea typeface="Calibri"/>
                <a:cs typeface="Calibri"/>
                <a:sym typeface="Calibri"/>
              </a:rPr>
              <a:t>o</a:t>
            </a:r>
            <a:endParaRPr sz="2700" b="0" i="0" u="none" strike="noStrike" cap="none" baseline="30000">
              <a:solidFill>
                <a:srgbClr val="1155CC"/>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2646951e7b1_0_58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352" name="Google Shape;352;g2646951e7b1_0_580"/>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353" name="Google Shape;353;g2646951e7b1_0_580"/>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54" name="Google Shape;354;g2646951e7b1_0_580"/>
          <p:cNvPicPr preferRelativeResize="0"/>
          <p:nvPr/>
        </p:nvPicPr>
        <p:blipFill rotWithShape="1">
          <a:blip r:embed="rId4">
            <a:alphaModFix/>
          </a:blip>
          <a:srcRect/>
          <a:stretch/>
        </p:blipFill>
        <p:spPr>
          <a:xfrm>
            <a:off x="319096" y="1906925"/>
            <a:ext cx="636858" cy="1027800"/>
          </a:xfrm>
          <a:prstGeom prst="rect">
            <a:avLst/>
          </a:prstGeom>
          <a:noFill/>
          <a:ln>
            <a:noFill/>
          </a:ln>
        </p:spPr>
      </p:pic>
      <p:cxnSp>
        <p:nvCxnSpPr>
          <p:cNvPr id="355" name="Google Shape;355;g2646951e7b1_0_580"/>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56" name="Google Shape;356;g2646951e7b1_0_580"/>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pic>
        <p:nvPicPr>
          <p:cNvPr id="357" name="Google Shape;357;g2646951e7b1_0_580"/>
          <p:cNvPicPr preferRelativeResize="0"/>
          <p:nvPr/>
        </p:nvPicPr>
        <p:blipFill rotWithShape="1">
          <a:blip r:embed="rId5">
            <a:alphaModFix/>
          </a:blip>
          <a:srcRect/>
          <a:stretch/>
        </p:blipFill>
        <p:spPr>
          <a:xfrm>
            <a:off x="2137600" y="1013075"/>
            <a:ext cx="1005112" cy="554100"/>
          </a:xfrm>
          <a:prstGeom prst="rect">
            <a:avLst/>
          </a:prstGeom>
          <a:noFill/>
          <a:ln>
            <a:noFill/>
          </a:ln>
        </p:spPr>
      </p:pic>
      <p:cxnSp>
        <p:nvCxnSpPr>
          <p:cNvPr id="358" name="Google Shape;358;g2646951e7b1_0_580"/>
          <p:cNvCxnSpPr/>
          <p:nvPr/>
        </p:nvCxnSpPr>
        <p:spPr>
          <a:xfrm rot="10800000">
            <a:off x="2394275" y="1600250"/>
            <a:ext cx="0" cy="1046700"/>
          </a:xfrm>
          <a:prstGeom prst="straightConnector1">
            <a:avLst/>
          </a:prstGeom>
          <a:noFill/>
          <a:ln w="9525" cap="flat" cmpd="sng">
            <a:solidFill>
              <a:srgbClr val="0000FF"/>
            </a:solidFill>
            <a:prstDash val="solid"/>
            <a:round/>
            <a:headEnd type="none" w="sm" len="sm"/>
            <a:tailEnd type="triangle" w="med" len="med"/>
          </a:ln>
        </p:spPr>
      </p:cxnSp>
      <p:cxnSp>
        <p:nvCxnSpPr>
          <p:cNvPr id="359" name="Google Shape;359;g2646951e7b1_0_580"/>
          <p:cNvCxnSpPr/>
          <p:nvPr/>
        </p:nvCxnSpPr>
        <p:spPr>
          <a:xfrm rot="10800000">
            <a:off x="2851475" y="1600250"/>
            <a:ext cx="0" cy="1046700"/>
          </a:xfrm>
          <a:prstGeom prst="straightConnector1">
            <a:avLst/>
          </a:prstGeom>
          <a:noFill/>
          <a:ln w="9525" cap="flat" cmpd="sng">
            <a:solidFill>
              <a:srgbClr val="0000FF"/>
            </a:solidFill>
            <a:prstDash val="solid"/>
            <a:round/>
            <a:headEnd type="none" w="sm" len="sm"/>
            <a:tailEnd type="triangle" w="med" len="med"/>
          </a:ln>
        </p:spPr>
      </p:cxnSp>
      <p:pic>
        <p:nvPicPr>
          <p:cNvPr id="360" name="Google Shape;360;g2646951e7b1_0_580"/>
          <p:cNvPicPr preferRelativeResize="0"/>
          <p:nvPr/>
        </p:nvPicPr>
        <p:blipFill rotWithShape="1">
          <a:blip r:embed="rId6">
            <a:alphaModFix/>
          </a:blip>
          <a:srcRect/>
          <a:stretch/>
        </p:blipFill>
        <p:spPr>
          <a:xfrm>
            <a:off x="6733625" y="4490551"/>
            <a:ext cx="3676650" cy="1809750"/>
          </a:xfrm>
          <a:prstGeom prst="rect">
            <a:avLst/>
          </a:prstGeom>
          <a:noFill/>
          <a:ln>
            <a:noFill/>
          </a:ln>
        </p:spPr>
      </p:pic>
      <p:sp>
        <p:nvSpPr>
          <p:cNvPr id="361" name="Google Shape;361;g2646951e7b1_0_580"/>
          <p:cNvSpPr/>
          <p:nvPr/>
        </p:nvSpPr>
        <p:spPr>
          <a:xfrm>
            <a:off x="5795200" y="5145500"/>
            <a:ext cx="1005000" cy="477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62" name="Google Shape;362;g2646951e7b1_0_580"/>
          <p:cNvPicPr preferRelativeResize="0"/>
          <p:nvPr/>
        </p:nvPicPr>
        <p:blipFill rotWithShape="1">
          <a:blip r:embed="rId7">
            <a:alphaModFix/>
          </a:blip>
          <a:srcRect/>
          <a:stretch/>
        </p:blipFill>
        <p:spPr>
          <a:xfrm>
            <a:off x="824688" y="5930325"/>
            <a:ext cx="3743129" cy="477000"/>
          </a:xfrm>
          <a:prstGeom prst="rect">
            <a:avLst/>
          </a:prstGeom>
          <a:noFill/>
          <a:ln>
            <a:noFill/>
          </a:ln>
        </p:spPr>
      </p:pic>
      <p:sp>
        <p:nvSpPr>
          <p:cNvPr id="363" name="Google Shape;363;g2646951e7b1_0_580"/>
          <p:cNvSpPr txBox="1"/>
          <p:nvPr/>
        </p:nvSpPr>
        <p:spPr>
          <a:xfrm>
            <a:off x="4804600" y="5807025"/>
            <a:ext cx="15384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1155CC"/>
                </a:solidFill>
                <a:latin typeface="Calibri"/>
                <a:ea typeface="Calibri"/>
                <a:cs typeface="Calibri"/>
                <a:sym typeface="Calibri"/>
              </a:rPr>
              <a:t>= 135</a:t>
            </a:r>
            <a:r>
              <a:rPr lang="en-US" sz="2700" b="0" i="0" u="none" strike="noStrike" cap="none" baseline="30000">
                <a:solidFill>
                  <a:srgbClr val="1155CC"/>
                </a:solidFill>
                <a:latin typeface="Calibri"/>
                <a:ea typeface="Calibri"/>
                <a:cs typeface="Calibri"/>
                <a:sym typeface="Calibri"/>
              </a:rPr>
              <a:t>o</a:t>
            </a:r>
            <a:endParaRPr sz="2700" b="0" i="0" u="none" strike="noStrike" cap="none" baseline="30000">
              <a:solidFill>
                <a:srgbClr val="1155CC"/>
              </a:solidFill>
              <a:latin typeface="Calibri"/>
              <a:ea typeface="Calibri"/>
              <a:cs typeface="Calibri"/>
              <a:sym typeface="Calibri"/>
            </a:endParaRPr>
          </a:p>
        </p:txBody>
      </p:sp>
      <p:sp>
        <p:nvSpPr>
          <p:cNvPr id="364" name="Google Shape;364;g2646951e7b1_0_580"/>
          <p:cNvSpPr txBox="1"/>
          <p:nvPr/>
        </p:nvSpPr>
        <p:spPr>
          <a:xfrm>
            <a:off x="0" y="4307300"/>
            <a:ext cx="66774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660000"/>
                </a:solidFill>
                <a:latin typeface="Proxima Nova"/>
                <a:ea typeface="Proxima Nova"/>
                <a:cs typeface="Proxima Nova"/>
                <a:sym typeface="Proxima Nova"/>
              </a:rPr>
              <a:t>Direction of an edge at a point is orthogonal to the gradient vector at that point ⇒ Direction of Edge is </a:t>
            </a:r>
            <a:endParaRPr sz="2000" b="0" i="0" u="none" strike="noStrike" cap="none">
              <a:solidFill>
                <a:srgbClr val="660000"/>
              </a:solidFill>
              <a:latin typeface="Proxima Nova"/>
              <a:ea typeface="Proxima Nova"/>
              <a:cs typeface="Proxima Nova"/>
              <a:sym typeface="Proxima Nova"/>
            </a:endParaRPr>
          </a:p>
        </p:txBody>
      </p:sp>
      <p:pic>
        <p:nvPicPr>
          <p:cNvPr id="365" name="Google Shape;365;g2646951e7b1_0_580"/>
          <p:cNvPicPr preferRelativeResize="0"/>
          <p:nvPr/>
        </p:nvPicPr>
        <p:blipFill rotWithShape="1">
          <a:blip r:embed="rId8">
            <a:alphaModFix/>
          </a:blip>
          <a:srcRect/>
          <a:stretch/>
        </p:blipFill>
        <p:spPr>
          <a:xfrm>
            <a:off x="1824125" y="5145500"/>
            <a:ext cx="3038600" cy="352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2646951e7b1_0_60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Different Forms</a:t>
            </a:r>
            <a:endParaRPr/>
          </a:p>
        </p:txBody>
      </p:sp>
      <p:pic>
        <p:nvPicPr>
          <p:cNvPr id="372" name="Google Shape;372;g2646951e7b1_0_603"/>
          <p:cNvPicPr preferRelativeResize="0"/>
          <p:nvPr/>
        </p:nvPicPr>
        <p:blipFill rotWithShape="1">
          <a:blip r:embed="rId3">
            <a:alphaModFix/>
          </a:blip>
          <a:srcRect r="-223101" b="-68690"/>
          <a:stretch/>
        </p:blipFill>
        <p:spPr>
          <a:xfrm>
            <a:off x="176475" y="1392924"/>
            <a:ext cx="7939450" cy="4225800"/>
          </a:xfrm>
          <a:prstGeom prst="rect">
            <a:avLst/>
          </a:prstGeom>
          <a:noFill/>
          <a:ln>
            <a:noFill/>
          </a:ln>
        </p:spPr>
      </p:pic>
      <p:sp>
        <p:nvSpPr>
          <p:cNvPr id="373" name="Google Shape;373;g2646951e7b1_0_603"/>
          <p:cNvSpPr txBox="1"/>
          <p:nvPr/>
        </p:nvSpPr>
        <p:spPr>
          <a:xfrm>
            <a:off x="176475" y="4017775"/>
            <a:ext cx="2927700" cy="1062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A 3 × 3 region of an image (the z’s are intensity values)</a:t>
            </a:r>
            <a:endParaRPr sz="1900" b="0" i="0" u="sng" strike="noStrike" cap="none">
              <a:solidFill>
                <a:srgbClr val="980000"/>
              </a:solidFill>
              <a:latin typeface="Proxima Nova"/>
              <a:ea typeface="Proxima Nova"/>
              <a:cs typeface="Proxima Nova"/>
              <a:sym typeface="Proxima Nova"/>
            </a:endParaRPr>
          </a:p>
        </p:txBody>
      </p:sp>
      <p:sp>
        <p:nvSpPr>
          <p:cNvPr id="374" name="Google Shape;374;g2646951e7b1_0_603"/>
          <p:cNvSpPr txBox="1"/>
          <p:nvPr/>
        </p:nvSpPr>
        <p:spPr>
          <a:xfrm>
            <a:off x="100275" y="5236975"/>
            <a:ext cx="3076200" cy="7695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1155CC"/>
                </a:solidFill>
                <a:latin typeface="Proxima Nova"/>
                <a:ea typeface="Proxima Nova"/>
                <a:cs typeface="Proxima Nova"/>
                <a:sym typeface="Proxima Nova"/>
              </a:rPr>
              <a:t>To Do</a:t>
            </a:r>
            <a:r>
              <a:rPr lang="en-US" sz="1900" b="0" i="0" u="none" strike="noStrike" cap="none">
                <a:solidFill>
                  <a:srgbClr val="1155CC"/>
                </a:solidFill>
                <a:latin typeface="Proxima Nova"/>
                <a:ea typeface="Proxima Nova"/>
                <a:cs typeface="Proxima Nova"/>
                <a:sym typeface="Proxima Nova"/>
              </a:rPr>
              <a:t>:  Compute</a:t>
            </a:r>
            <a:endParaRPr sz="1900" b="0" i="0" u="none" strike="noStrike" cap="none">
              <a:solidFill>
                <a:srgbClr val="1155CC"/>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1100"/>
              <a:buFont typeface="Arial"/>
              <a:buNone/>
            </a:pPr>
            <a:r>
              <a:rPr lang="en-US" sz="1900" b="0" i="0" u="none" strike="noStrike" cap="none">
                <a:solidFill>
                  <a:srgbClr val="1155CC"/>
                </a:solidFill>
                <a:latin typeface="Proxima Nova"/>
                <a:ea typeface="Proxima Nova"/>
                <a:cs typeface="Proxima Nova"/>
                <a:sym typeface="Proxima Nova"/>
              </a:rPr>
              <a:t>gradient at z</a:t>
            </a:r>
            <a:r>
              <a:rPr lang="en-US" sz="1900" b="0" i="0" u="none" strike="noStrike" cap="none" baseline="-25000">
                <a:solidFill>
                  <a:srgbClr val="1155CC"/>
                </a:solidFill>
                <a:latin typeface="Proxima Nova"/>
                <a:ea typeface="Proxima Nova"/>
                <a:cs typeface="Proxima Nova"/>
                <a:sym typeface="Proxima Nova"/>
              </a:rPr>
              <a:t>5</a:t>
            </a:r>
            <a:endParaRPr sz="1900" b="0" i="0" u="none" strike="noStrike" cap="none" baseline="-25000">
              <a:solidFill>
                <a:srgbClr val="1155CC"/>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2646951e7b1_0_62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Different Forms</a:t>
            </a:r>
            <a:endParaRPr/>
          </a:p>
        </p:txBody>
      </p:sp>
      <p:pic>
        <p:nvPicPr>
          <p:cNvPr id="381" name="Google Shape;381;g2646951e7b1_0_627"/>
          <p:cNvPicPr preferRelativeResize="0"/>
          <p:nvPr/>
        </p:nvPicPr>
        <p:blipFill rotWithShape="1">
          <a:blip r:embed="rId3">
            <a:alphaModFix/>
          </a:blip>
          <a:srcRect/>
          <a:stretch/>
        </p:blipFill>
        <p:spPr>
          <a:xfrm>
            <a:off x="176475" y="1392926"/>
            <a:ext cx="2457450" cy="2505075"/>
          </a:xfrm>
          <a:prstGeom prst="rect">
            <a:avLst/>
          </a:prstGeom>
          <a:noFill/>
          <a:ln>
            <a:noFill/>
          </a:ln>
        </p:spPr>
      </p:pic>
      <p:sp>
        <p:nvSpPr>
          <p:cNvPr id="382" name="Google Shape;382;g2646951e7b1_0_627"/>
          <p:cNvSpPr txBox="1"/>
          <p:nvPr/>
        </p:nvSpPr>
        <p:spPr>
          <a:xfrm>
            <a:off x="176475" y="4017775"/>
            <a:ext cx="2927700" cy="1062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A 3 × 3 region of an image (the z’s are intensity values)</a:t>
            </a:r>
            <a:endParaRPr sz="1900" b="0" i="0" u="sng" strike="noStrike" cap="none">
              <a:solidFill>
                <a:srgbClr val="980000"/>
              </a:solidFill>
              <a:latin typeface="Proxima Nova"/>
              <a:ea typeface="Proxima Nova"/>
              <a:cs typeface="Proxima Nova"/>
              <a:sym typeface="Proxima Nova"/>
            </a:endParaRPr>
          </a:p>
        </p:txBody>
      </p:sp>
      <p:sp>
        <p:nvSpPr>
          <p:cNvPr id="383" name="Google Shape;383;g2646951e7b1_0_627"/>
          <p:cNvSpPr txBox="1"/>
          <p:nvPr/>
        </p:nvSpPr>
        <p:spPr>
          <a:xfrm>
            <a:off x="100275" y="5236975"/>
            <a:ext cx="3076200" cy="7695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1155CC"/>
                </a:solidFill>
                <a:latin typeface="Proxima Nova"/>
                <a:ea typeface="Proxima Nova"/>
                <a:cs typeface="Proxima Nova"/>
                <a:sym typeface="Proxima Nova"/>
              </a:rPr>
              <a:t>To Do</a:t>
            </a:r>
            <a:r>
              <a:rPr lang="en-US" sz="1900" b="0" i="0" u="none" strike="noStrike" cap="none">
                <a:solidFill>
                  <a:srgbClr val="1155CC"/>
                </a:solidFill>
                <a:latin typeface="Proxima Nova"/>
                <a:ea typeface="Proxima Nova"/>
                <a:cs typeface="Proxima Nova"/>
                <a:sym typeface="Proxima Nova"/>
              </a:rPr>
              <a:t>:  Compute</a:t>
            </a:r>
            <a:endParaRPr sz="1900" b="0" i="0" u="none" strike="noStrike" cap="none">
              <a:solidFill>
                <a:srgbClr val="1155CC"/>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1100"/>
              <a:buFont typeface="Arial"/>
              <a:buNone/>
            </a:pPr>
            <a:r>
              <a:rPr lang="en-US" sz="1900" b="0" i="0" u="none" strike="noStrike" cap="none">
                <a:solidFill>
                  <a:srgbClr val="1155CC"/>
                </a:solidFill>
                <a:latin typeface="Proxima Nova"/>
                <a:ea typeface="Proxima Nova"/>
                <a:cs typeface="Proxima Nova"/>
                <a:sym typeface="Proxima Nova"/>
              </a:rPr>
              <a:t>gradient at z</a:t>
            </a:r>
            <a:r>
              <a:rPr lang="en-US" sz="1900" b="0" i="0" u="none" strike="noStrike" cap="none" baseline="-25000">
                <a:solidFill>
                  <a:srgbClr val="1155CC"/>
                </a:solidFill>
                <a:latin typeface="Proxima Nova"/>
                <a:ea typeface="Proxima Nova"/>
                <a:cs typeface="Proxima Nova"/>
                <a:sym typeface="Proxima Nova"/>
              </a:rPr>
              <a:t>5</a:t>
            </a:r>
            <a:endParaRPr sz="1900" b="0" i="0" u="none" strike="noStrike" cap="none" baseline="-25000">
              <a:solidFill>
                <a:srgbClr val="1155CC"/>
              </a:solidFill>
              <a:latin typeface="Proxima Nova"/>
              <a:ea typeface="Proxima Nova"/>
              <a:cs typeface="Proxima Nova"/>
              <a:sym typeface="Proxima Nova"/>
            </a:endParaRPr>
          </a:p>
        </p:txBody>
      </p:sp>
      <p:sp>
        <p:nvSpPr>
          <p:cNvPr id="384" name="Google Shape;384;g2646951e7b1_0_627"/>
          <p:cNvSpPr txBox="1"/>
          <p:nvPr/>
        </p:nvSpPr>
        <p:spPr>
          <a:xfrm>
            <a:off x="3176475" y="1588150"/>
            <a:ext cx="7194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sng" strike="noStrike" cap="none">
                <a:solidFill>
                  <a:srgbClr val="274E13"/>
                </a:solidFill>
                <a:latin typeface="Proxima Nova"/>
                <a:ea typeface="Proxima Nova"/>
                <a:cs typeface="Proxima Nova"/>
                <a:sym typeface="Proxima Nova"/>
              </a:rPr>
              <a:t>Prewitt’s operators</a:t>
            </a:r>
            <a:endParaRPr sz="2100" b="0" i="0" u="sng" strike="noStrike" cap="none">
              <a:solidFill>
                <a:srgbClr val="274E13"/>
              </a:solidFill>
              <a:latin typeface="Proxima Nova"/>
              <a:ea typeface="Proxima Nova"/>
              <a:cs typeface="Proxima Nova"/>
              <a:sym typeface="Proxima Nova"/>
            </a:endParaRPr>
          </a:p>
        </p:txBody>
      </p:sp>
      <p:pic>
        <p:nvPicPr>
          <p:cNvPr id="385" name="Google Shape;385;g2646951e7b1_0_627"/>
          <p:cNvPicPr preferRelativeResize="0"/>
          <p:nvPr/>
        </p:nvPicPr>
        <p:blipFill rotWithShape="1">
          <a:blip r:embed="rId4">
            <a:alphaModFix/>
          </a:blip>
          <a:srcRect/>
          <a:stretch/>
        </p:blipFill>
        <p:spPr>
          <a:xfrm>
            <a:off x="5939725" y="1225775"/>
            <a:ext cx="5048250" cy="2524125"/>
          </a:xfrm>
          <a:prstGeom prst="rect">
            <a:avLst/>
          </a:prstGeom>
          <a:noFill/>
          <a:ln>
            <a:noFill/>
          </a:ln>
        </p:spPr>
      </p:pic>
      <p:pic>
        <p:nvPicPr>
          <p:cNvPr id="386" name="Google Shape;386;g2646951e7b1_0_627"/>
          <p:cNvPicPr preferRelativeResize="0"/>
          <p:nvPr/>
        </p:nvPicPr>
        <p:blipFill rotWithShape="1">
          <a:blip r:embed="rId5">
            <a:alphaModFix/>
          </a:blip>
          <a:srcRect/>
          <a:stretch/>
        </p:blipFill>
        <p:spPr>
          <a:xfrm>
            <a:off x="6011925" y="3830125"/>
            <a:ext cx="5181600" cy="1866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646951e7b1_0_64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Different Forms</a:t>
            </a:r>
            <a:endParaRPr/>
          </a:p>
        </p:txBody>
      </p:sp>
      <p:pic>
        <p:nvPicPr>
          <p:cNvPr id="393" name="Google Shape;393;g2646951e7b1_0_641"/>
          <p:cNvPicPr preferRelativeResize="0"/>
          <p:nvPr/>
        </p:nvPicPr>
        <p:blipFill rotWithShape="1">
          <a:blip r:embed="rId3">
            <a:alphaModFix/>
          </a:blip>
          <a:srcRect/>
          <a:stretch/>
        </p:blipFill>
        <p:spPr>
          <a:xfrm>
            <a:off x="176475" y="1392926"/>
            <a:ext cx="2457450" cy="2505075"/>
          </a:xfrm>
          <a:prstGeom prst="rect">
            <a:avLst/>
          </a:prstGeom>
          <a:noFill/>
          <a:ln>
            <a:noFill/>
          </a:ln>
        </p:spPr>
      </p:pic>
      <p:sp>
        <p:nvSpPr>
          <p:cNvPr id="394" name="Google Shape;394;g2646951e7b1_0_641"/>
          <p:cNvSpPr txBox="1"/>
          <p:nvPr/>
        </p:nvSpPr>
        <p:spPr>
          <a:xfrm>
            <a:off x="176475" y="4017775"/>
            <a:ext cx="2927700" cy="1062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A 3 × 3 region of an image (the z’s are intensity values)</a:t>
            </a:r>
            <a:endParaRPr sz="1900" b="0" i="0" u="sng" strike="noStrike" cap="none">
              <a:solidFill>
                <a:srgbClr val="980000"/>
              </a:solidFill>
              <a:latin typeface="Proxima Nova"/>
              <a:ea typeface="Proxima Nova"/>
              <a:cs typeface="Proxima Nova"/>
              <a:sym typeface="Proxima Nova"/>
            </a:endParaRPr>
          </a:p>
        </p:txBody>
      </p:sp>
      <p:sp>
        <p:nvSpPr>
          <p:cNvPr id="395" name="Google Shape;395;g2646951e7b1_0_641"/>
          <p:cNvSpPr txBox="1"/>
          <p:nvPr/>
        </p:nvSpPr>
        <p:spPr>
          <a:xfrm>
            <a:off x="100275" y="5236975"/>
            <a:ext cx="3076200" cy="7695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1155CC"/>
                </a:solidFill>
                <a:latin typeface="Proxima Nova"/>
                <a:ea typeface="Proxima Nova"/>
                <a:cs typeface="Proxima Nova"/>
                <a:sym typeface="Proxima Nova"/>
              </a:rPr>
              <a:t>To Do</a:t>
            </a:r>
            <a:r>
              <a:rPr lang="en-US" sz="1900" b="0" i="0" u="none" strike="noStrike" cap="none">
                <a:solidFill>
                  <a:srgbClr val="1155CC"/>
                </a:solidFill>
                <a:latin typeface="Proxima Nova"/>
                <a:ea typeface="Proxima Nova"/>
                <a:cs typeface="Proxima Nova"/>
                <a:sym typeface="Proxima Nova"/>
              </a:rPr>
              <a:t>:  Compute</a:t>
            </a:r>
            <a:endParaRPr sz="1900" b="0" i="0" u="none" strike="noStrike" cap="none">
              <a:solidFill>
                <a:srgbClr val="1155CC"/>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1100"/>
              <a:buFont typeface="Arial"/>
              <a:buNone/>
            </a:pPr>
            <a:r>
              <a:rPr lang="en-US" sz="1900" b="0" i="0" u="none" strike="noStrike" cap="none">
                <a:solidFill>
                  <a:srgbClr val="1155CC"/>
                </a:solidFill>
                <a:latin typeface="Proxima Nova"/>
                <a:ea typeface="Proxima Nova"/>
                <a:cs typeface="Proxima Nova"/>
                <a:sym typeface="Proxima Nova"/>
              </a:rPr>
              <a:t>gradient at z</a:t>
            </a:r>
            <a:r>
              <a:rPr lang="en-US" sz="1900" b="0" i="0" u="none" strike="noStrike" cap="none" baseline="-25000">
                <a:solidFill>
                  <a:srgbClr val="1155CC"/>
                </a:solidFill>
                <a:latin typeface="Proxima Nova"/>
                <a:ea typeface="Proxima Nova"/>
                <a:cs typeface="Proxima Nova"/>
                <a:sym typeface="Proxima Nova"/>
              </a:rPr>
              <a:t>5</a:t>
            </a:r>
            <a:endParaRPr sz="1900" b="0" i="0" u="none" strike="noStrike" cap="none" baseline="-25000">
              <a:solidFill>
                <a:srgbClr val="1155CC"/>
              </a:solidFill>
              <a:latin typeface="Proxima Nova"/>
              <a:ea typeface="Proxima Nova"/>
              <a:cs typeface="Proxima Nova"/>
              <a:sym typeface="Proxima Nova"/>
            </a:endParaRPr>
          </a:p>
        </p:txBody>
      </p:sp>
      <p:sp>
        <p:nvSpPr>
          <p:cNvPr id="396" name="Google Shape;396;g2646951e7b1_0_641"/>
          <p:cNvSpPr txBox="1"/>
          <p:nvPr/>
        </p:nvSpPr>
        <p:spPr>
          <a:xfrm>
            <a:off x="3176475" y="1588150"/>
            <a:ext cx="7194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sng" strike="noStrike" cap="none">
                <a:solidFill>
                  <a:srgbClr val="274E13"/>
                </a:solidFill>
                <a:latin typeface="Proxima Nova"/>
                <a:ea typeface="Proxima Nova"/>
                <a:cs typeface="Proxima Nova"/>
                <a:sym typeface="Proxima Nova"/>
              </a:rPr>
              <a:t>Sobel’s operators</a:t>
            </a:r>
            <a:endParaRPr sz="2100" b="0" i="0" u="sng" strike="noStrike" cap="none">
              <a:solidFill>
                <a:srgbClr val="274E13"/>
              </a:solidFill>
              <a:latin typeface="Proxima Nova"/>
              <a:ea typeface="Proxima Nova"/>
              <a:cs typeface="Proxima Nova"/>
              <a:sym typeface="Proxima Nova"/>
            </a:endParaRPr>
          </a:p>
        </p:txBody>
      </p:sp>
      <p:pic>
        <p:nvPicPr>
          <p:cNvPr id="397" name="Google Shape;397;g2646951e7b1_0_641"/>
          <p:cNvPicPr preferRelativeResize="0"/>
          <p:nvPr/>
        </p:nvPicPr>
        <p:blipFill rotWithShape="1">
          <a:blip r:embed="rId4">
            <a:alphaModFix/>
          </a:blip>
          <a:srcRect/>
          <a:stretch/>
        </p:blipFill>
        <p:spPr>
          <a:xfrm>
            <a:off x="5764125" y="1195225"/>
            <a:ext cx="5067300" cy="2514600"/>
          </a:xfrm>
          <a:prstGeom prst="rect">
            <a:avLst/>
          </a:prstGeom>
          <a:noFill/>
          <a:ln>
            <a:noFill/>
          </a:ln>
        </p:spPr>
      </p:pic>
      <p:pic>
        <p:nvPicPr>
          <p:cNvPr id="398" name="Google Shape;398;g2646951e7b1_0_641"/>
          <p:cNvPicPr preferRelativeResize="0"/>
          <p:nvPr/>
        </p:nvPicPr>
        <p:blipFill rotWithShape="1">
          <a:blip r:embed="rId5">
            <a:alphaModFix/>
          </a:blip>
          <a:srcRect/>
          <a:stretch/>
        </p:blipFill>
        <p:spPr>
          <a:xfrm>
            <a:off x="5767275" y="3862225"/>
            <a:ext cx="5438775" cy="2466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646951e7b1_0_65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How to use? </a:t>
            </a:r>
            <a:endParaRPr/>
          </a:p>
        </p:txBody>
      </p:sp>
      <p:sp>
        <p:nvSpPr>
          <p:cNvPr id="405" name="Google Shape;405;g2646951e7b1_0_656"/>
          <p:cNvSpPr txBox="1"/>
          <p:nvPr/>
        </p:nvSpPr>
        <p:spPr>
          <a:xfrm>
            <a:off x="337025" y="1392925"/>
            <a:ext cx="10455300" cy="20319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rgbClr val="274E13"/>
              </a:buClr>
              <a:buSzPts val="2400"/>
              <a:buFont typeface="Proxima Nova"/>
              <a:buAutoNum type="arabicParenBoth"/>
            </a:pPr>
            <a:r>
              <a:rPr lang="en-US" sz="2400" b="0" i="0" u="none" strike="noStrike" cap="none">
                <a:solidFill>
                  <a:srgbClr val="274E13"/>
                </a:solidFill>
                <a:latin typeface="Proxima Nova"/>
                <a:ea typeface="Proxima Nova"/>
                <a:cs typeface="Proxima Nova"/>
                <a:sym typeface="Proxima Nova"/>
              </a:rPr>
              <a:t>Use any of the gradient operators to obtain  g</a:t>
            </a:r>
            <a:r>
              <a:rPr lang="en-US" sz="2400" b="0" i="0" u="none" strike="noStrike" cap="none" baseline="-25000">
                <a:solidFill>
                  <a:srgbClr val="274E13"/>
                </a:solidFill>
                <a:latin typeface="Proxima Nova"/>
                <a:ea typeface="Proxima Nova"/>
                <a:cs typeface="Proxima Nova"/>
                <a:sym typeface="Proxima Nova"/>
              </a:rPr>
              <a:t>x</a:t>
            </a:r>
            <a:r>
              <a:rPr lang="en-US" sz="2400" b="0" i="0" u="none" strike="noStrike" cap="none">
                <a:solidFill>
                  <a:srgbClr val="274E13"/>
                </a:solidFill>
                <a:latin typeface="Proxima Nova"/>
                <a:ea typeface="Proxima Nova"/>
                <a:cs typeface="Proxima Nova"/>
                <a:sym typeface="Proxima Nova"/>
              </a:rPr>
              <a:t> and g</a:t>
            </a:r>
            <a:r>
              <a:rPr lang="en-US" sz="2400" b="0" i="0" u="none" strike="noStrike" cap="none" baseline="-25000">
                <a:solidFill>
                  <a:srgbClr val="274E13"/>
                </a:solidFill>
                <a:latin typeface="Proxima Nova"/>
                <a:ea typeface="Proxima Nova"/>
                <a:cs typeface="Proxima Nova"/>
                <a:sym typeface="Proxima Nova"/>
              </a:rPr>
              <a:t>y</a:t>
            </a:r>
            <a:r>
              <a:rPr lang="en-US" sz="2400" b="0" i="0" u="none" strike="noStrike" cap="none">
                <a:solidFill>
                  <a:srgbClr val="274E13"/>
                </a:solidFill>
                <a:latin typeface="Proxima Nova"/>
                <a:ea typeface="Proxima Nova"/>
                <a:cs typeface="Proxima Nova"/>
                <a:sym typeface="Proxima Nova"/>
              </a:rPr>
              <a:t> at every pixel location</a:t>
            </a:r>
            <a:endParaRPr sz="2400" b="0" i="0" u="none" strike="noStrike" cap="none">
              <a:solidFill>
                <a:srgbClr val="274E13"/>
              </a:solidFill>
              <a:latin typeface="Proxima Nova"/>
              <a:ea typeface="Proxima Nova"/>
              <a:cs typeface="Proxima Nova"/>
              <a:sym typeface="Proxima Nova"/>
            </a:endParaRPr>
          </a:p>
          <a:p>
            <a:pPr marL="457200" marR="0" lvl="0" indent="-381000" algn="l" rtl="0">
              <a:lnSpc>
                <a:spcPct val="100000"/>
              </a:lnSpc>
              <a:spcBef>
                <a:spcPts val="0"/>
              </a:spcBef>
              <a:spcAft>
                <a:spcPts val="0"/>
              </a:spcAft>
              <a:buClr>
                <a:srgbClr val="274E13"/>
              </a:buClr>
              <a:buSzPts val="2400"/>
              <a:buFont typeface="Proxima Nova"/>
              <a:buAutoNum type="arabicParenBoth"/>
            </a:pPr>
            <a:r>
              <a:rPr lang="en-US" sz="2400" b="0" i="0" u="none" strike="noStrike" cap="none">
                <a:solidFill>
                  <a:srgbClr val="274E13"/>
                </a:solidFill>
                <a:latin typeface="Proxima Nova"/>
                <a:ea typeface="Proxima Nova"/>
                <a:cs typeface="Proxima Nova"/>
                <a:sym typeface="Proxima Nova"/>
              </a:rPr>
              <a:t>Approximate gradient at each of the pixel locations as below: </a:t>
            </a:r>
            <a:endParaRPr sz="2400" b="0" i="0" u="none" strike="noStrike" cap="none">
              <a:solidFill>
                <a:srgbClr val="274E1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74E1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74E13"/>
              </a:solidFill>
              <a:latin typeface="Proxima Nova"/>
              <a:ea typeface="Proxima Nova"/>
              <a:cs typeface="Proxima Nova"/>
              <a:sym typeface="Proxima Nova"/>
            </a:endParaRPr>
          </a:p>
        </p:txBody>
      </p:sp>
      <p:pic>
        <p:nvPicPr>
          <p:cNvPr id="406" name="Google Shape;406;g2646951e7b1_0_656"/>
          <p:cNvPicPr preferRelativeResize="0"/>
          <p:nvPr/>
        </p:nvPicPr>
        <p:blipFill rotWithShape="1">
          <a:blip r:embed="rId3">
            <a:alphaModFix/>
          </a:blip>
          <a:srcRect/>
          <a:stretch/>
        </p:blipFill>
        <p:spPr>
          <a:xfrm>
            <a:off x="5622775" y="2823600"/>
            <a:ext cx="2581275" cy="666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2646951e7b1_0_68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pic>
        <p:nvPicPr>
          <p:cNvPr id="413" name="Google Shape;413;g2646951e7b1_0_681"/>
          <p:cNvPicPr preferRelativeResize="0"/>
          <p:nvPr/>
        </p:nvPicPr>
        <p:blipFill rotWithShape="1">
          <a:blip r:embed="rId3">
            <a:alphaModFix/>
          </a:blip>
          <a:srcRect/>
          <a:stretch/>
        </p:blipFill>
        <p:spPr>
          <a:xfrm>
            <a:off x="4568000" y="1316726"/>
            <a:ext cx="6862752" cy="5160273"/>
          </a:xfrm>
          <a:prstGeom prst="rect">
            <a:avLst/>
          </a:prstGeom>
          <a:noFill/>
          <a:ln>
            <a:noFill/>
          </a:ln>
        </p:spPr>
      </p:pic>
      <p:pic>
        <p:nvPicPr>
          <p:cNvPr id="414" name="Google Shape;414;g2646951e7b1_0_681"/>
          <p:cNvPicPr preferRelativeResize="0"/>
          <p:nvPr/>
        </p:nvPicPr>
        <p:blipFill rotWithShape="1">
          <a:blip r:embed="rId4">
            <a:alphaModFix/>
          </a:blip>
          <a:srcRect/>
          <a:stretch/>
        </p:blipFill>
        <p:spPr>
          <a:xfrm>
            <a:off x="128350" y="1485151"/>
            <a:ext cx="1076325" cy="1114425"/>
          </a:xfrm>
          <a:prstGeom prst="rect">
            <a:avLst/>
          </a:prstGeom>
          <a:noFill/>
          <a:ln>
            <a:noFill/>
          </a:ln>
        </p:spPr>
      </p:pic>
      <p:sp>
        <p:nvSpPr>
          <p:cNvPr id="415" name="Google Shape;415;g2646951e7b1_0_681"/>
          <p:cNvSpPr txBox="1"/>
          <p:nvPr/>
        </p:nvSpPr>
        <p:spPr>
          <a:xfrm>
            <a:off x="128350" y="2691800"/>
            <a:ext cx="42351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(a) Image of size 834 × 1114 pixels,</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with intensity values scaled to [0, 1].</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(b) |g</a:t>
            </a:r>
            <a:r>
              <a:rPr lang="en-US" sz="2000" b="0" i="0" u="none" strike="noStrike" cap="none" baseline="-25000">
                <a:solidFill>
                  <a:srgbClr val="0C343D"/>
                </a:solidFill>
                <a:latin typeface="Arial"/>
                <a:ea typeface="Arial"/>
                <a:cs typeface="Arial"/>
                <a:sym typeface="Arial"/>
              </a:rPr>
              <a:t>x</a:t>
            </a:r>
            <a:r>
              <a:rPr lang="en-US" sz="2000" b="0" i="0" u="none" strike="noStrike" cap="none">
                <a:solidFill>
                  <a:srgbClr val="0C343D"/>
                </a:solidFill>
                <a:latin typeface="Arial"/>
                <a:ea typeface="Arial"/>
                <a:cs typeface="Arial"/>
                <a:sym typeface="Arial"/>
              </a:rPr>
              <a:t>|, the component of gradient </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obtained using the Sobel kernel </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(c) |g</a:t>
            </a:r>
            <a:r>
              <a:rPr lang="en-US" sz="2000" b="0" i="0" u="none" strike="noStrike" cap="none" baseline="-25000">
                <a:solidFill>
                  <a:srgbClr val="0C343D"/>
                </a:solidFill>
                <a:latin typeface="Arial"/>
                <a:ea typeface="Arial"/>
                <a:cs typeface="Arial"/>
                <a:sym typeface="Arial"/>
              </a:rPr>
              <a:t>y</a:t>
            </a:r>
            <a:r>
              <a:rPr lang="en-US" sz="2000" b="0" i="0" u="none" strike="noStrike" cap="none">
                <a:solidFill>
                  <a:srgbClr val="0C343D"/>
                </a:solidFill>
                <a:latin typeface="Arial"/>
                <a:ea typeface="Arial"/>
                <a:cs typeface="Arial"/>
                <a:sym typeface="Arial"/>
              </a:rPr>
              <a:t>|</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(d) The gradient (using sum of absolute values ) </a:t>
            </a:r>
            <a:endParaRPr sz="2000" b="0" i="0" u="none" strike="noStrike" cap="none">
              <a:solidFill>
                <a:srgbClr val="0C343D"/>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E9DA-7D27-8FC1-D599-A68BEA4E997F}"/>
              </a:ext>
            </a:extLst>
          </p:cNvPr>
          <p:cNvSpPr>
            <a:spLocks noGrp="1"/>
          </p:cNvSpPr>
          <p:nvPr>
            <p:ph type="title"/>
          </p:nvPr>
        </p:nvSpPr>
        <p:spPr/>
        <p:txBody>
          <a:bodyPr/>
          <a:lstStyle/>
          <a:p>
            <a:r>
              <a:rPr lang="en-US" dirty="0"/>
              <a:t>What is and Edge ?</a:t>
            </a:r>
          </a:p>
        </p:txBody>
      </p:sp>
      <p:sp>
        <p:nvSpPr>
          <p:cNvPr id="3" name="Slide Number Placeholder 2">
            <a:extLst>
              <a:ext uri="{FF2B5EF4-FFF2-40B4-BE49-F238E27FC236}">
                <a16:creationId xmlns:a16="http://schemas.microsoft.com/office/drawing/2014/main" id="{896DB99E-6B5F-7491-056F-71312303D3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4" name="Text Placeholder 3">
            <a:extLst>
              <a:ext uri="{FF2B5EF4-FFF2-40B4-BE49-F238E27FC236}">
                <a16:creationId xmlns:a16="http://schemas.microsoft.com/office/drawing/2014/main" id="{0299F927-A2B3-B480-79CF-5EE6F83AA4C4}"/>
              </a:ext>
            </a:extLst>
          </p:cNvPr>
          <p:cNvSpPr>
            <a:spLocks noGrp="1"/>
          </p:cNvSpPr>
          <p:nvPr>
            <p:ph type="body" idx="1"/>
          </p:nvPr>
        </p:nvSpPr>
        <p:spPr/>
        <p:txBody>
          <a:bodyPr/>
          <a:lstStyle/>
          <a:p>
            <a:r>
              <a:rPr lang="en-US" b="1" dirty="0"/>
              <a:t>Analogy:</a:t>
            </a:r>
            <a:br>
              <a:rPr lang="en-US" dirty="0"/>
            </a:br>
            <a:r>
              <a:rPr lang="en-US" dirty="0"/>
              <a:t>Imagine a sharp boundary between two colored walls—one red and one white. That sharp change in color is like an "edge" in an image.</a:t>
            </a:r>
          </a:p>
          <a:p>
            <a:r>
              <a:rPr lang="en-US" b="1" dirty="0"/>
              <a:t>Definition:</a:t>
            </a:r>
            <a:br>
              <a:rPr lang="en-US" dirty="0"/>
            </a:br>
            <a:r>
              <a:rPr lang="en-US" dirty="0"/>
              <a:t>An edge is a region in an image where intensity changes sharply. It's the boundary between objects, textures, or colors.</a:t>
            </a:r>
          </a:p>
          <a:p>
            <a:pPr marL="50800" indent="0">
              <a:buNone/>
            </a:pPr>
            <a:endParaRPr lang="en-US" dirty="0"/>
          </a:p>
        </p:txBody>
      </p:sp>
    </p:spTree>
    <p:extLst>
      <p:ext uri="{BB962C8B-B14F-4D97-AF65-F5344CB8AC3E}">
        <p14:creationId xmlns:p14="http://schemas.microsoft.com/office/powerpoint/2010/main" val="64105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2646951e7b1_0_69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pic>
        <p:nvPicPr>
          <p:cNvPr id="422" name="Google Shape;422;g2646951e7b1_0_693"/>
          <p:cNvPicPr preferRelativeResize="0"/>
          <p:nvPr/>
        </p:nvPicPr>
        <p:blipFill rotWithShape="1">
          <a:blip r:embed="rId3">
            <a:alphaModFix/>
          </a:blip>
          <a:srcRect/>
          <a:stretch/>
        </p:blipFill>
        <p:spPr>
          <a:xfrm>
            <a:off x="128350" y="1485151"/>
            <a:ext cx="1076325" cy="1114425"/>
          </a:xfrm>
          <a:prstGeom prst="rect">
            <a:avLst/>
          </a:prstGeom>
          <a:noFill/>
          <a:ln>
            <a:noFill/>
          </a:ln>
        </p:spPr>
      </p:pic>
      <p:sp>
        <p:nvSpPr>
          <p:cNvPr id="423" name="Google Shape;423;g2646951e7b1_0_693"/>
          <p:cNvSpPr txBox="1"/>
          <p:nvPr/>
        </p:nvSpPr>
        <p:spPr>
          <a:xfrm>
            <a:off x="128350" y="2691800"/>
            <a:ext cx="42351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Same sequence as prev. fig. but</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with the original image smoothed</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using a 5 × 5 averaging kernel prior</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to edge detection.</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p:txBody>
      </p:sp>
      <p:pic>
        <p:nvPicPr>
          <p:cNvPr id="424" name="Google Shape;424;g2646951e7b1_0_693"/>
          <p:cNvPicPr preferRelativeResize="0"/>
          <p:nvPr/>
        </p:nvPicPr>
        <p:blipFill rotWithShape="1">
          <a:blip r:embed="rId4">
            <a:alphaModFix/>
          </a:blip>
          <a:srcRect/>
          <a:stretch/>
        </p:blipFill>
        <p:spPr>
          <a:xfrm>
            <a:off x="4491047" y="1392925"/>
            <a:ext cx="6940929" cy="52364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2646951e7b1_0_67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dirty="0"/>
              <a:t>Gradient and it’s Computation - </a:t>
            </a:r>
            <a:r>
              <a:rPr lang="en-US" dirty="0">
                <a:solidFill>
                  <a:srgbClr val="0B5394"/>
                </a:solidFill>
              </a:rPr>
              <a:t>Kirsch compass kernels</a:t>
            </a:r>
            <a:endParaRPr dirty="0">
              <a:solidFill>
                <a:srgbClr val="0B5394"/>
              </a:solidFill>
            </a:endParaRPr>
          </a:p>
        </p:txBody>
      </p:sp>
      <p:pic>
        <p:nvPicPr>
          <p:cNvPr id="431" name="Google Shape;431;g2646951e7b1_0_671"/>
          <p:cNvPicPr preferRelativeResize="0"/>
          <p:nvPr/>
        </p:nvPicPr>
        <p:blipFill rotWithShape="1">
          <a:blip r:embed="rId3">
            <a:alphaModFix/>
          </a:blip>
          <a:srcRect/>
          <a:stretch/>
        </p:blipFill>
        <p:spPr>
          <a:xfrm>
            <a:off x="2679025" y="1509226"/>
            <a:ext cx="9325477" cy="51602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2646951e7b1_0_400"/>
          <p:cNvSpPr txBox="1">
            <a:spLocks noGrp="1"/>
          </p:cNvSpPr>
          <p:nvPr>
            <p:ph type="title"/>
          </p:nvPr>
        </p:nvSpPr>
        <p:spPr>
          <a:xfrm>
            <a:off x="617625" y="665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Canny Edge Detection</a:t>
            </a:r>
            <a:endParaRPr/>
          </a:p>
        </p:txBody>
      </p:sp>
      <p:sp>
        <p:nvSpPr>
          <p:cNvPr id="438" name="Google Shape;438;g2646951e7b1_0_400"/>
          <p:cNvSpPr txBox="1"/>
          <p:nvPr/>
        </p:nvSpPr>
        <p:spPr>
          <a:xfrm>
            <a:off x="889100" y="1627488"/>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A powerful Edge Detection Approach, </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Deal with it in the Next Class</a:t>
            </a:r>
            <a:endParaRPr sz="2400" b="0" i="0" u="none" strike="noStrike" cap="none">
              <a:solidFill>
                <a:srgbClr val="980000"/>
              </a:solidFill>
              <a:latin typeface="Proxima Nova"/>
              <a:ea typeface="Proxima Nova"/>
              <a:cs typeface="Proxima Nova"/>
              <a:sym typeface="Proxima Nova"/>
            </a:endParaRPr>
          </a:p>
        </p:txBody>
      </p:sp>
      <p:sp>
        <p:nvSpPr>
          <p:cNvPr id="439" name="Google Shape;439;g2646951e7b1_0_400"/>
          <p:cNvSpPr txBox="1">
            <a:spLocks noGrp="1"/>
          </p:cNvSpPr>
          <p:nvPr>
            <p:ph type="title"/>
          </p:nvPr>
        </p:nvSpPr>
        <p:spPr>
          <a:xfrm>
            <a:off x="617625" y="2550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Image Sharpening </a:t>
            </a:r>
            <a:r>
              <a:rPr lang="en-US" sz="2400">
                <a:solidFill>
                  <a:srgbClr val="980000"/>
                </a:solidFill>
                <a:latin typeface="Proxima Nova"/>
                <a:ea typeface="Proxima Nova"/>
                <a:cs typeface="Proxima Nova"/>
                <a:sym typeface="Proxima Nova"/>
              </a:rPr>
              <a:t>- Next Class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646951e7b1_0_35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Line Fitting</a:t>
            </a:r>
            <a:endParaRPr/>
          </a:p>
        </p:txBody>
      </p:sp>
      <p:sp>
        <p:nvSpPr>
          <p:cNvPr id="446" name="Google Shape;446;g2646951e7b1_0_3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33</a:t>
            </a:fld>
            <a:endParaRPr/>
          </a:p>
        </p:txBody>
      </p:sp>
      <p:sp>
        <p:nvSpPr>
          <p:cNvPr id="447" name="Google Shape;447;g2646951e7b1_0_350"/>
          <p:cNvSpPr txBox="1"/>
          <p:nvPr/>
        </p:nvSpPr>
        <p:spPr>
          <a:xfrm>
            <a:off x="889100" y="1627488"/>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Many objects characterized by presence of straight lines</a:t>
            </a:r>
            <a:endParaRPr sz="2400" b="0" i="0" u="none" strike="noStrike" cap="none">
              <a:solidFill>
                <a:srgbClr val="980000"/>
              </a:solidFill>
              <a:latin typeface="Proxima Nova"/>
              <a:ea typeface="Proxima Nova"/>
              <a:cs typeface="Proxima Nova"/>
              <a:sym typeface="Proxima Nova"/>
            </a:endParaRPr>
          </a:p>
        </p:txBody>
      </p:sp>
      <p:pic>
        <p:nvPicPr>
          <p:cNvPr id="448" name="Google Shape;448;g2646951e7b1_0_350" descr="http://www.talonmorris.com/Photos/Memories/07%20UT%20Tower.jpg"/>
          <p:cNvPicPr preferRelativeResize="0"/>
          <p:nvPr/>
        </p:nvPicPr>
        <p:blipFill rotWithShape="1">
          <a:blip r:embed="rId3">
            <a:alphaModFix/>
          </a:blip>
          <a:srcRect/>
          <a:stretch/>
        </p:blipFill>
        <p:spPr>
          <a:xfrm>
            <a:off x="1963755" y="2187558"/>
            <a:ext cx="2686050" cy="3581401"/>
          </a:xfrm>
          <a:prstGeom prst="rect">
            <a:avLst/>
          </a:prstGeom>
          <a:noFill/>
          <a:ln>
            <a:noFill/>
          </a:ln>
        </p:spPr>
      </p:pic>
      <p:cxnSp>
        <p:nvCxnSpPr>
          <p:cNvPr id="449" name="Google Shape;449;g2646951e7b1_0_350"/>
          <p:cNvCxnSpPr/>
          <p:nvPr/>
        </p:nvCxnSpPr>
        <p:spPr>
          <a:xfrm>
            <a:off x="2116155" y="4321158"/>
            <a:ext cx="2362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0" name="Google Shape;450;g2646951e7b1_0_350"/>
          <p:cNvCxnSpPr/>
          <p:nvPr/>
        </p:nvCxnSpPr>
        <p:spPr>
          <a:xfrm>
            <a:off x="2649555" y="4016358"/>
            <a:ext cx="1752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1" name="Google Shape;451;g2646951e7b1_0_350"/>
          <p:cNvCxnSpPr/>
          <p:nvPr/>
        </p:nvCxnSpPr>
        <p:spPr>
          <a:xfrm rot="-5400000">
            <a:off x="2763811" y="3521102"/>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2" name="Google Shape;452;g2646951e7b1_0_350"/>
          <p:cNvCxnSpPr/>
          <p:nvPr/>
        </p:nvCxnSpPr>
        <p:spPr>
          <a:xfrm rot="-5400000">
            <a:off x="3298005" y="3596508"/>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3" name="Google Shape;453;g2646951e7b1_0_350"/>
          <p:cNvCxnSpPr/>
          <p:nvPr/>
        </p:nvCxnSpPr>
        <p:spPr>
          <a:xfrm>
            <a:off x="2878155" y="4778358"/>
            <a:ext cx="9144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4" name="Google Shape;454;g2646951e7b1_0_350" descr="http://www.segger.com/jpg/EvalBoards/Explorer_16_Microchip_600x468.jpg"/>
          <p:cNvPicPr preferRelativeResize="0"/>
          <p:nvPr/>
        </p:nvPicPr>
        <p:blipFill rotWithShape="1">
          <a:blip r:embed="rId4">
            <a:alphaModFix/>
          </a:blip>
          <a:srcRect/>
          <a:stretch/>
        </p:blipFill>
        <p:spPr>
          <a:xfrm>
            <a:off x="4859355" y="2720958"/>
            <a:ext cx="2246924" cy="1752600"/>
          </a:xfrm>
          <a:prstGeom prst="rect">
            <a:avLst/>
          </a:prstGeom>
          <a:noFill/>
          <a:ln>
            <a:noFill/>
          </a:ln>
        </p:spPr>
      </p:pic>
      <p:cxnSp>
        <p:nvCxnSpPr>
          <p:cNvPr id="455" name="Google Shape;455;g2646951e7b1_0_350"/>
          <p:cNvCxnSpPr/>
          <p:nvPr/>
        </p:nvCxnSpPr>
        <p:spPr>
          <a:xfrm>
            <a:off x="5392755" y="3101958"/>
            <a:ext cx="990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6" name="Google Shape;456;g2646951e7b1_0_350"/>
          <p:cNvCxnSpPr/>
          <p:nvPr/>
        </p:nvCxnSpPr>
        <p:spPr>
          <a:xfrm>
            <a:off x="5545155" y="2797158"/>
            <a:ext cx="713100" cy="12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7" name="Google Shape;457;g2646951e7b1_0_350"/>
          <p:cNvCxnSpPr/>
          <p:nvPr/>
        </p:nvCxnSpPr>
        <p:spPr>
          <a:xfrm>
            <a:off x="5621355" y="3482958"/>
            <a:ext cx="6096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8" name="Google Shape;458;g2646951e7b1_0_350" descr="http://www.apwa.net/Images/Publications/Reporter/Sidewalk%20-%20Enlarged%20Tree%20Well.jpg"/>
          <p:cNvPicPr preferRelativeResize="0"/>
          <p:nvPr/>
        </p:nvPicPr>
        <p:blipFill rotWithShape="1">
          <a:blip r:embed="rId5">
            <a:alphaModFix/>
          </a:blip>
          <a:srcRect/>
          <a:stretch/>
        </p:blipFill>
        <p:spPr>
          <a:xfrm>
            <a:off x="7373955" y="2416158"/>
            <a:ext cx="2682241" cy="2514599"/>
          </a:xfrm>
          <a:prstGeom prst="rect">
            <a:avLst/>
          </a:prstGeom>
          <a:noFill/>
          <a:ln>
            <a:noFill/>
          </a:ln>
        </p:spPr>
      </p:pic>
      <p:cxnSp>
        <p:nvCxnSpPr>
          <p:cNvPr id="459" name="Google Shape;459;g2646951e7b1_0_350"/>
          <p:cNvCxnSpPr/>
          <p:nvPr/>
        </p:nvCxnSpPr>
        <p:spPr>
          <a:xfrm rot="5400000" flipH="1">
            <a:off x="7984305" y="4169508"/>
            <a:ext cx="1143000" cy="2271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0" name="Google Shape;460;g2646951e7b1_0_350"/>
          <p:cNvCxnSpPr/>
          <p:nvPr/>
        </p:nvCxnSpPr>
        <p:spPr>
          <a:xfrm rot="-5400000">
            <a:off x="6992117" y="3482208"/>
            <a:ext cx="1600200" cy="8397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1" name="Google Shape;461;g2646951e7b1_0_350"/>
          <p:cNvCxnSpPr/>
          <p:nvPr/>
        </p:nvCxnSpPr>
        <p:spPr>
          <a:xfrm>
            <a:off x="8440755" y="3711558"/>
            <a:ext cx="685800" cy="1500"/>
          </a:xfrm>
          <a:prstGeom prst="straightConnector1">
            <a:avLst/>
          </a:prstGeom>
          <a:solidFill>
            <a:srgbClr val="BBE0E3"/>
          </a:solidFill>
          <a:ln w="38100" cap="flat" cmpd="sng">
            <a:solidFill>
              <a:srgbClr val="00B0F0"/>
            </a:solidFill>
            <a:prstDash val="solid"/>
            <a:round/>
            <a:headEnd type="none" w="sm" len="sm"/>
            <a:tailEnd type="none" w="sm" len="sm"/>
          </a:ln>
        </p:spPr>
      </p:cxnSp>
      <p:sp>
        <p:nvSpPr>
          <p:cNvPr id="462" name="Google Shape;462;g2646951e7b1_0_350"/>
          <p:cNvSpPr txBox="1"/>
          <p:nvPr/>
        </p:nvSpPr>
        <p:spPr>
          <a:xfrm>
            <a:off x="889100" y="5894688"/>
            <a:ext cx="9167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rgbClr val="1C4587"/>
                </a:solidFill>
                <a:latin typeface="Proxima Nova"/>
                <a:ea typeface="Proxima Nova"/>
                <a:cs typeface="Proxima Nova"/>
                <a:sym typeface="Proxima Nova"/>
              </a:rPr>
              <a:t>Wait, why aren’t we done just by running edge detection?</a:t>
            </a:r>
            <a:endParaRPr sz="2400" b="0" i="1" u="none" strike="noStrike" cap="none">
              <a:solidFill>
                <a:srgbClr val="1C4587"/>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2646951e7b1_0_19"/>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Difficulty in Line Fitting</a:t>
            </a:r>
            <a:endParaRPr/>
          </a:p>
        </p:txBody>
      </p:sp>
      <p:sp>
        <p:nvSpPr>
          <p:cNvPr id="469" name="Google Shape;469;g2646951e7b1_0_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34</a:t>
            </a:fld>
            <a:endParaRPr/>
          </a:p>
        </p:txBody>
      </p:sp>
      <p:sp>
        <p:nvSpPr>
          <p:cNvPr id="470" name="Google Shape;470;g2646951e7b1_0_19"/>
          <p:cNvSpPr txBox="1"/>
          <p:nvPr/>
        </p:nvSpPr>
        <p:spPr>
          <a:xfrm>
            <a:off x="5821900" y="1726200"/>
            <a:ext cx="5841600" cy="4017300"/>
          </a:xfrm>
          <a:prstGeom prst="rect">
            <a:avLst/>
          </a:prstGeom>
          <a:noFill/>
          <a:ln>
            <a:noFill/>
          </a:ln>
        </p:spPr>
        <p:txBody>
          <a:bodyPr spcFirstLastPara="1" wrap="square" lIns="91425" tIns="91425" rIns="91425" bIns="91425" anchor="t" anchorCtr="0">
            <a:spAutoFit/>
          </a:bodyPr>
          <a:lstStyle/>
          <a:p>
            <a:pPr marL="231775" marR="0" lvl="0" indent="-231775"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Extra edge points (clutter), multiple models: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which points go with which line, if any?</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Only some parts of each line detected, and some parts are missing:</a:t>
            </a:r>
            <a:endParaRPr sz="2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find a line that bridges missing evidence?</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Noise in measured edge points, orientations: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detect true underlying parameters?</a:t>
            </a:r>
            <a:endParaRPr sz="2400" b="0" i="0" u="none" strike="noStrike" cap="none">
              <a:solidFill>
                <a:srgbClr val="980000"/>
              </a:solidFill>
              <a:latin typeface="Proxima Nova"/>
              <a:ea typeface="Proxima Nova"/>
              <a:cs typeface="Proxima Nova"/>
              <a:sym typeface="Proxima Nova"/>
            </a:endParaRPr>
          </a:p>
        </p:txBody>
      </p:sp>
      <p:sp>
        <p:nvSpPr>
          <p:cNvPr id="471" name="Google Shape;471;g2646951e7b1_0_1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72" name="Google Shape;472;g2646951e7b1_0_19"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2646951e7b1_0_4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Role of Voting in Line Fitting</a:t>
            </a:r>
            <a:endParaRPr/>
          </a:p>
        </p:txBody>
      </p:sp>
      <p:sp>
        <p:nvSpPr>
          <p:cNvPr id="479" name="Google Shape;479;g2646951e7b1_0_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35</a:t>
            </a:fld>
            <a:endParaRPr/>
          </a:p>
        </p:txBody>
      </p:sp>
      <p:sp>
        <p:nvSpPr>
          <p:cNvPr id="480" name="Google Shape;480;g2646951e7b1_0_43"/>
          <p:cNvSpPr txBox="1"/>
          <p:nvPr/>
        </p:nvSpPr>
        <p:spPr>
          <a:xfrm>
            <a:off x="5456800" y="1297450"/>
            <a:ext cx="6206700" cy="49050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00000"/>
              </a:lnSpc>
              <a:spcBef>
                <a:spcPts val="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It’s not feasible to check all combinations of features by fitting a model to each possible subset.</a:t>
            </a:r>
            <a:endParaRPr sz="29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3000"/>
              </a:spcBef>
              <a:spcAft>
                <a:spcPts val="0"/>
              </a:spcAft>
              <a:buClr>
                <a:schemeClr val="dk1"/>
              </a:buClr>
              <a:buSzPts val="2100"/>
              <a:buFont typeface="Arial"/>
              <a:buChar char="•"/>
            </a:pPr>
            <a:r>
              <a:rPr lang="en-US" sz="2100" b="0" i="0" u="none" strike="noStrike" cap="none">
                <a:solidFill>
                  <a:schemeClr val="dk1"/>
                </a:solidFill>
                <a:latin typeface="Proxima Nova"/>
                <a:ea typeface="Proxima Nova"/>
                <a:cs typeface="Proxima Nova"/>
                <a:sym typeface="Proxima Nova"/>
              </a:rPr>
              <a:t>Voting is a general technique where we let the features </a:t>
            </a:r>
            <a:r>
              <a:rPr lang="en-US" sz="2100" b="0" i="1" u="none" strike="noStrike" cap="none">
                <a:solidFill>
                  <a:schemeClr val="dk1"/>
                </a:solidFill>
                <a:latin typeface="Proxima Nova"/>
                <a:ea typeface="Proxima Nova"/>
                <a:cs typeface="Proxima Nova"/>
                <a:sym typeface="Proxima Nova"/>
              </a:rPr>
              <a:t>vote for all models that are compatible with it</a:t>
            </a:r>
            <a:r>
              <a:rPr lang="en-US" sz="2100" b="0" i="0" u="none" strike="noStrike" cap="none">
                <a:solidFill>
                  <a:schemeClr val="dk1"/>
                </a:solidFill>
                <a:latin typeface="Proxima Nova"/>
                <a:ea typeface="Proxima Nova"/>
                <a:cs typeface="Proxima Nova"/>
                <a:sym typeface="Proxima Nova"/>
              </a:rPr>
              <a:t>.</a:t>
            </a:r>
            <a:endParaRPr sz="29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6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Cycle through features, cast votes for model parameters.</a:t>
            </a:r>
            <a:endParaRPr sz="25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0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Look for model parameters that receive a lot of votes.</a:t>
            </a:r>
            <a:endParaRPr sz="25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240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Noise &amp; clutter features will cast votes too, </a:t>
            </a:r>
            <a:r>
              <a:rPr lang="en-US" sz="2100" b="0" i="1" u="none" strike="noStrike" cap="none">
                <a:solidFill>
                  <a:schemeClr val="dk1"/>
                </a:solidFill>
                <a:latin typeface="Proxima Nova"/>
                <a:ea typeface="Proxima Nova"/>
                <a:cs typeface="Proxima Nova"/>
                <a:sym typeface="Proxima Nova"/>
              </a:rPr>
              <a:t>but</a:t>
            </a:r>
            <a:r>
              <a:rPr lang="en-US" sz="2100" b="0" i="0" u="none" strike="noStrike" cap="none">
                <a:solidFill>
                  <a:schemeClr val="dk1"/>
                </a:solidFill>
                <a:latin typeface="Proxima Nova"/>
                <a:ea typeface="Proxima Nova"/>
                <a:cs typeface="Proxima Nova"/>
                <a:sym typeface="Proxima Nova"/>
              </a:rPr>
              <a:t> typically their votes should be inconsistent with the majority of “good” features.</a:t>
            </a:r>
            <a:endParaRPr sz="2100" b="0" i="0" u="none" strike="noStrike" cap="none">
              <a:solidFill>
                <a:schemeClr val="dk1"/>
              </a:solidFill>
              <a:latin typeface="Proxima Nova"/>
              <a:ea typeface="Proxima Nova"/>
              <a:cs typeface="Proxima Nova"/>
              <a:sym typeface="Proxima Nova"/>
            </a:endParaRPr>
          </a:p>
        </p:txBody>
      </p:sp>
      <p:sp>
        <p:nvSpPr>
          <p:cNvPr id="481" name="Google Shape;481;g2646951e7b1_0_4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82" name="Google Shape;482;g2646951e7b1_0_43"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646951e7b1_0_5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489" name="Google Shape;489;g2646951e7b1_0_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36</a:t>
            </a:fld>
            <a:endParaRPr/>
          </a:p>
        </p:txBody>
      </p:sp>
      <p:sp>
        <p:nvSpPr>
          <p:cNvPr id="490" name="Google Shape;490;g2646951e7b1_0_53"/>
          <p:cNvSpPr txBox="1"/>
          <p:nvPr/>
        </p:nvSpPr>
        <p:spPr>
          <a:xfrm>
            <a:off x="4928425" y="1679675"/>
            <a:ext cx="6735000" cy="42483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Given points that belong to a line, what is the line?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How many lines are there?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Which points belong to which lines?</a:t>
            </a:r>
            <a:endParaRPr sz="1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Hough Transform is a voting technique that can be used to answer all of these questions.</a:t>
            </a:r>
            <a:endParaRPr sz="3200" b="0" i="0" u="none" strike="noStrike" cap="none">
              <a:solidFill>
                <a:schemeClr val="dk1"/>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sng" strike="noStrike" cap="none">
                <a:solidFill>
                  <a:srgbClr val="20124D"/>
                </a:solidFill>
                <a:latin typeface="Proxima Nova"/>
                <a:ea typeface="Proxima Nova"/>
                <a:cs typeface="Proxima Nova"/>
                <a:sym typeface="Proxima Nova"/>
              </a:rPr>
              <a:t>Main idea</a:t>
            </a:r>
            <a:r>
              <a:rPr lang="en-US" sz="2400" b="0" i="0" u="none" strike="noStrike" cap="none">
                <a:solidFill>
                  <a:srgbClr val="20124D"/>
                </a:solidFill>
                <a:latin typeface="Proxima Nova"/>
                <a:ea typeface="Proxima Nova"/>
                <a:cs typeface="Proxima Nova"/>
                <a:sym typeface="Proxima Nova"/>
              </a:rPr>
              <a:t>: </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1.  Record vote for each possible line on which each edge point lies.</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2.  Look for lines that get many votes</a:t>
            </a:r>
            <a:r>
              <a:rPr lang="en-US" sz="2000" b="0" i="0" u="none" strike="noStrike" cap="none">
                <a:solidFill>
                  <a:srgbClr val="20124D"/>
                </a:solidFill>
                <a:latin typeface="Proxima Nova"/>
                <a:ea typeface="Proxima Nova"/>
                <a:cs typeface="Proxima Nova"/>
                <a:sym typeface="Proxima Nova"/>
              </a:rPr>
              <a:t>.</a:t>
            </a:r>
            <a:endParaRPr sz="2100" b="0" i="0" u="none" strike="noStrike" cap="none">
              <a:solidFill>
                <a:srgbClr val="20124D"/>
              </a:solidFill>
              <a:latin typeface="Proxima Nova"/>
              <a:ea typeface="Proxima Nova"/>
              <a:cs typeface="Proxima Nova"/>
              <a:sym typeface="Proxima Nova"/>
            </a:endParaRPr>
          </a:p>
        </p:txBody>
      </p:sp>
      <p:sp>
        <p:nvSpPr>
          <p:cNvPr id="491" name="Google Shape;491;g2646951e7b1_0_5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92" name="Google Shape;492;g2646951e7b1_0_53"/>
          <p:cNvPicPr preferRelativeResize="0"/>
          <p:nvPr/>
        </p:nvPicPr>
        <p:blipFill rotWithShape="1">
          <a:blip r:embed="rId3">
            <a:alphaModFix/>
          </a:blip>
          <a:srcRect/>
          <a:stretch/>
        </p:blipFill>
        <p:spPr>
          <a:xfrm>
            <a:off x="2826588" y="2966620"/>
            <a:ext cx="1789137" cy="1789137"/>
          </a:xfrm>
          <a:prstGeom prst="rect">
            <a:avLst/>
          </a:prstGeom>
          <a:noFill/>
          <a:ln>
            <a:noFill/>
          </a:ln>
        </p:spPr>
      </p:pic>
      <p:pic>
        <p:nvPicPr>
          <p:cNvPr id="493" name="Google Shape;493;g2646951e7b1_0_53"/>
          <p:cNvPicPr preferRelativeResize="0"/>
          <p:nvPr/>
        </p:nvPicPr>
        <p:blipFill rotWithShape="1">
          <a:blip r:embed="rId4">
            <a:alphaModFix/>
          </a:blip>
          <a:srcRect/>
          <a:stretch/>
        </p:blipFill>
        <p:spPr>
          <a:xfrm>
            <a:off x="724764" y="1392914"/>
            <a:ext cx="1789137" cy="1789137"/>
          </a:xfrm>
          <a:prstGeom prst="rect">
            <a:avLst/>
          </a:prstGeom>
          <a:noFill/>
          <a:ln>
            <a:noFill/>
          </a:ln>
        </p:spPr>
      </p:pic>
      <p:pic>
        <p:nvPicPr>
          <p:cNvPr id="494" name="Google Shape;494;g2646951e7b1_0_53"/>
          <p:cNvPicPr preferRelativeResize="0"/>
          <p:nvPr/>
        </p:nvPicPr>
        <p:blipFill rotWithShape="1">
          <a:blip r:embed="rId5">
            <a:alphaModFix/>
          </a:blip>
          <a:srcRect/>
          <a:stretch/>
        </p:blipFill>
        <p:spPr>
          <a:xfrm>
            <a:off x="586614" y="4608091"/>
            <a:ext cx="1789137" cy="178913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2646951e7b1_0_6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01" name="Google Shape;501;g2646951e7b1_0_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37</a:t>
            </a:fld>
            <a:endParaRPr/>
          </a:p>
        </p:txBody>
      </p:sp>
      <p:sp>
        <p:nvSpPr>
          <p:cNvPr id="502" name="Google Shape;502;g2646951e7b1_0_6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grpSp>
        <p:nvGrpSpPr>
          <p:cNvPr id="503" name="Google Shape;503;g2646951e7b1_0_65"/>
          <p:cNvGrpSpPr/>
          <p:nvPr/>
        </p:nvGrpSpPr>
        <p:grpSpPr>
          <a:xfrm>
            <a:off x="958850" y="1114425"/>
            <a:ext cx="2476450" cy="2700075"/>
            <a:chOff x="958850" y="1114425"/>
            <a:chExt cx="2476450" cy="2700075"/>
          </a:xfrm>
        </p:grpSpPr>
        <p:cxnSp>
          <p:nvCxnSpPr>
            <p:cNvPr id="504" name="Google Shape;504;g2646951e7b1_0_6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05" name="Google Shape;505;g2646951e7b1_0_6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06" name="Google Shape;506;g2646951e7b1_0_6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07" name="Google Shape;507;g2646951e7b1_0_6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08" name="Google Shape;508;g2646951e7b1_0_65"/>
            <p:cNvCxnSpPr/>
            <p:nvPr/>
          </p:nvCxnSpPr>
          <p:spPr>
            <a:xfrm rot="10800000" flipH="1">
              <a:off x="1676400" y="1981200"/>
              <a:ext cx="1447800" cy="533400"/>
            </a:xfrm>
            <a:prstGeom prst="straightConnector1">
              <a:avLst/>
            </a:prstGeom>
            <a:noFill/>
            <a:ln w="19050" cap="flat" cmpd="sng">
              <a:solidFill>
                <a:srgbClr val="FF0000"/>
              </a:solidFill>
              <a:prstDash val="solid"/>
              <a:round/>
              <a:headEnd type="none" w="sm" len="sm"/>
              <a:tailEnd type="none" w="sm" len="sm"/>
            </a:ln>
          </p:spPr>
        </p:cxnSp>
        <p:pic>
          <p:nvPicPr>
            <p:cNvPr id="509" name="Google Shape;509;g2646951e7b1_0_65" descr="Edittex"/>
            <p:cNvPicPr preferRelativeResize="0"/>
            <p:nvPr/>
          </p:nvPicPr>
          <p:blipFill rotWithShape="1">
            <a:blip r:embed="rId3">
              <a:alphaModFix/>
            </a:blip>
            <a:srcRect/>
            <a:stretch/>
          </p:blipFill>
          <p:spPr>
            <a:xfrm>
              <a:off x="1874838" y="1755775"/>
              <a:ext cx="1554162" cy="225425"/>
            </a:xfrm>
            <a:prstGeom prst="rect">
              <a:avLst/>
            </a:prstGeom>
            <a:noFill/>
            <a:ln>
              <a:noFill/>
            </a:ln>
          </p:spPr>
        </p:pic>
        <p:sp>
          <p:nvSpPr>
            <p:cNvPr id="510" name="Google Shape;510;g2646951e7b1_0_6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grpSp>
      <p:grpSp>
        <p:nvGrpSpPr>
          <p:cNvPr id="511" name="Google Shape;511;g2646951e7b1_0_65"/>
          <p:cNvGrpSpPr/>
          <p:nvPr/>
        </p:nvGrpSpPr>
        <p:grpSpPr>
          <a:xfrm>
            <a:off x="4914900" y="1114425"/>
            <a:ext cx="3695700" cy="2700075"/>
            <a:chOff x="4914900" y="1114425"/>
            <a:chExt cx="3695700" cy="2700075"/>
          </a:xfrm>
        </p:grpSpPr>
        <p:cxnSp>
          <p:nvCxnSpPr>
            <p:cNvPr id="512" name="Google Shape;512;g2646951e7b1_0_6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13" name="Google Shape;513;g2646951e7b1_0_6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14" name="Google Shape;514;g2646951e7b1_0_6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15" name="Google Shape;515;g2646951e7b1_0_6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16" name="Google Shape;516;g2646951e7b1_0_65"/>
            <p:cNvSpPr/>
            <p:nvPr/>
          </p:nvSpPr>
          <p:spPr>
            <a:xfrm>
              <a:off x="5715000" y="2590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7" name="Google Shape;517;g2646951e7b1_0_65"/>
            <p:cNvSpPr txBox="1"/>
            <p:nvPr/>
          </p:nvSpPr>
          <p:spPr>
            <a:xfrm>
              <a:off x="5562600" y="3032125"/>
              <a:ext cx="487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m</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8" name="Google Shape;518;g2646951e7b1_0_65"/>
            <p:cNvSpPr txBox="1"/>
            <p:nvPr/>
          </p:nvSpPr>
          <p:spPr>
            <a:xfrm>
              <a:off x="5019675" y="2409825"/>
              <a:ext cx="417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b</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9" name="Google Shape;519;g2646951e7b1_0_65"/>
            <p:cNvSpPr txBox="1"/>
            <p:nvPr/>
          </p:nvSpPr>
          <p:spPr>
            <a:xfrm>
              <a:off x="49149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grpSp>
      <p:cxnSp>
        <p:nvCxnSpPr>
          <p:cNvPr id="520" name="Google Shape;520;g2646951e7b1_0_6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21" name="Google Shape;521;g2646951e7b1_0_6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sp>
        <p:nvSpPr>
          <p:cNvPr id="522" name="Google Shape;522;g2646951e7b1_0_65"/>
          <p:cNvSpPr txBox="1"/>
          <p:nvPr/>
        </p:nvSpPr>
        <p:spPr>
          <a:xfrm>
            <a:off x="685800" y="4114800"/>
            <a:ext cx="110961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Proxima Nova"/>
                <a:ea typeface="Proxima Nova"/>
                <a:cs typeface="Proxima Nova"/>
                <a:sym typeface="Proxima Nova"/>
              </a:rPr>
              <a:t>Connection between image (x,y) and Hough (m,b) spaces</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134F5C"/>
              </a:buClr>
              <a:buSzPts val="2000"/>
              <a:buFont typeface="Proxima Nova"/>
              <a:buChar char="•"/>
            </a:pPr>
            <a:r>
              <a:rPr lang="en-US" sz="2000" b="0" i="0" u="none" strike="noStrike" cap="none">
                <a:solidFill>
                  <a:srgbClr val="134F5C"/>
                </a:solidFill>
                <a:latin typeface="Proxima Nova"/>
                <a:ea typeface="Proxima Nova"/>
                <a:cs typeface="Proxima Nova"/>
                <a:sym typeface="Proxima Nova"/>
              </a:rPr>
              <a:t>A line in the image corresponds to a point in Hough space</a:t>
            </a:r>
            <a:endParaRPr sz="2000" b="0" i="0" u="none" strike="noStrike" cap="none">
              <a:solidFill>
                <a:srgbClr val="134F5C"/>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To go from image space to Hough space:</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given a set of points (x,y), find all (m,b) such that y = mx + b</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What does a point (x</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y</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in the image space map to?</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Answer:  the solutions of b = -x</a:t>
            </a:r>
            <a:r>
              <a:rPr lang="en-US" sz="1800" b="0" i="0" u="none" strike="noStrike" cap="none" baseline="-25000">
                <a:solidFill>
                  <a:schemeClr val="dk1"/>
                </a:solidFill>
                <a:latin typeface="Proxima Nova"/>
                <a:ea typeface="Proxima Nova"/>
                <a:cs typeface="Proxima Nova"/>
                <a:sym typeface="Proxima Nova"/>
              </a:rPr>
              <a:t>0</a:t>
            </a:r>
            <a:r>
              <a:rPr lang="en-US" sz="1800" b="0" i="0" u="none" strike="noStrike" cap="none">
                <a:solidFill>
                  <a:schemeClr val="dk1"/>
                </a:solidFill>
                <a:latin typeface="Proxima Nova"/>
                <a:ea typeface="Proxima Nova"/>
                <a:cs typeface="Proxima Nova"/>
                <a:sym typeface="Proxima Nova"/>
              </a:rPr>
              <a:t>m + y</a:t>
            </a:r>
            <a:r>
              <a:rPr lang="en-US" sz="1800" b="0" i="0" u="none" strike="noStrike" cap="none" baseline="-25000">
                <a:solidFill>
                  <a:schemeClr val="dk1"/>
                </a:solidFill>
                <a:latin typeface="Proxima Nova"/>
                <a:ea typeface="Proxima Nova"/>
                <a:cs typeface="Proxima Nova"/>
                <a:sym typeface="Proxima Nova"/>
              </a:rPr>
              <a:t>0</a:t>
            </a:r>
            <a:endParaRPr sz="1400" b="0" i="0" u="none" strike="noStrike" cap="none">
              <a:solidFill>
                <a:schemeClr val="dk1"/>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this is a line in Hough space</a:t>
            </a:r>
            <a:endParaRPr sz="2000" b="0" i="0" u="none" strike="noStrike" cap="none">
              <a:solidFill>
                <a:srgbClr val="000000"/>
              </a:solidFill>
              <a:latin typeface="Proxima Nova"/>
              <a:ea typeface="Proxima Nova"/>
              <a:cs typeface="Proxima Nova"/>
              <a:sym typeface="Proxima Nova"/>
            </a:endParaRPr>
          </a:p>
        </p:txBody>
      </p:sp>
      <p:pic>
        <p:nvPicPr>
          <p:cNvPr id="523" name="Google Shape;523;g2646951e7b1_0_65" descr="Edittex"/>
          <p:cNvPicPr preferRelativeResize="0"/>
          <p:nvPr/>
        </p:nvPicPr>
        <p:blipFill rotWithShape="1">
          <a:blip r:embed="rId4">
            <a:alphaModFix/>
          </a:blip>
          <a:srcRect/>
          <a:stretch/>
        </p:blipFill>
        <p:spPr>
          <a:xfrm>
            <a:off x="5897562" y="1757363"/>
            <a:ext cx="1733549" cy="225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2646951e7b1_0_9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30" name="Google Shape;530;g2646951e7b1_0_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38</a:t>
            </a:fld>
            <a:endParaRPr/>
          </a:p>
        </p:txBody>
      </p:sp>
      <p:sp>
        <p:nvSpPr>
          <p:cNvPr id="531" name="Google Shape;531;g2646951e7b1_0_9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32" name="Google Shape;532;g2646951e7b1_0_9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33" name="Google Shape;533;g2646951e7b1_0_9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4" name="Google Shape;534;g2646951e7b1_0_9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5" name="Google Shape;535;g2646951e7b1_0_9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36" name="Google Shape;536;g2646951e7b1_0_9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37" name="Google Shape;537;g2646951e7b1_0_9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8" name="Google Shape;538;g2646951e7b1_0_9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9" name="Google Shape;539;g2646951e7b1_0_9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40" name="Google Shape;540;g2646951e7b1_0_9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41" name="Google Shape;541;g2646951e7b1_0_95"/>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2" name="Google Shape;542;g2646951e7b1_0_9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43" name="Google Shape;543;g2646951e7b1_0_95"/>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44" name="Google Shape;544;g2646951e7b1_0_9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45" name="Google Shape;545;g2646951e7b1_0_95"/>
          <p:cNvSpPr txBox="1"/>
          <p:nvPr/>
        </p:nvSpPr>
        <p:spPr>
          <a:xfrm>
            <a:off x="1646238" y="3032125"/>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x</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46" name="Google Shape;546;g2646951e7b1_0_95"/>
          <p:cNvSpPr txBox="1"/>
          <p:nvPr/>
        </p:nvSpPr>
        <p:spPr>
          <a:xfrm>
            <a:off x="877888" y="1603350"/>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y</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cxnSp>
        <p:nvCxnSpPr>
          <p:cNvPr id="547" name="Google Shape;547;g2646951e7b1_0_9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548" name="Google Shape;548;g2646951e7b1_0_95" descr="Edittex"/>
          <p:cNvPicPr preferRelativeResize="0"/>
          <p:nvPr/>
        </p:nvPicPr>
        <p:blipFill rotWithShape="1">
          <a:blip r:embed="rId3">
            <a:alphaModFix/>
          </a:blip>
          <a:srcRect/>
          <a:stretch/>
        </p:blipFill>
        <p:spPr>
          <a:xfrm>
            <a:off x="5897562" y="1757363"/>
            <a:ext cx="1733549" cy="225425"/>
          </a:xfrm>
          <a:prstGeom prst="rect">
            <a:avLst/>
          </a:prstGeom>
          <a:noFill/>
          <a:ln>
            <a:noFill/>
          </a:ln>
        </p:spPr>
      </p:pic>
      <p:cxnSp>
        <p:nvCxnSpPr>
          <p:cNvPr id="549" name="Google Shape;549;g2646951e7b1_0_95"/>
          <p:cNvCxnSpPr/>
          <p:nvPr/>
        </p:nvCxnSpPr>
        <p:spPr>
          <a:xfrm>
            <a:off x="5791200" y="1981200"/>
            <a:ext cx="1447800" cy="533400"/>
          </a:xfrm>
          <a:prstGeom prst="straightConnector1">
            <a:avLst/>
          </a:prstGeom>
          <a:noFill/>
          <a:ln w="19050" cap="flat" cmpd="sng">
            <a:solidFill>
              <a:srgbClr val="FF0000"/>
            </a:solidFill>
            <a:prstDash val="solid"/>
            <a:round/>
            <a:headEnd type="none" w="sm" len="sm"/>
            <a:tailEnd type="none" w="sm" len="sm"/>
          </a:ln>
        </p:spPr>
      </p:cxnSp>
      <p:sp>
        <p:nvSpPr>
          <p:cNvPr id="550" name="Google Shape;550;g2646951e7b1_0_95"/>
          <p:cNvSpPr txBox="1"/>
          <p:nvPr/>
        </p:nvSpPr>
        <p:spPr>
          <a:xfrm>
            <a:off x="685800" y="4114800"/>
            <a:ext cx="105534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980000"/>
                </a:solidFill>
                <a:latin typeface="Proxima Nova"/>
                <a:ea typeface="Proxima Nova"/>
                <a:cs typeface="Proxima Nova"/>
                <a:sym typeface="Proxima Nova"/>
              </a:rPr>
              <a:t>What are the line parameters for the line that contains both (x</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and (x</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a:t>
            </a:r>
            <a:endParaRPr sz="2400" b="0" i="0" u="none" strike="noStrike" cap="none">
              <a:solidFill>
                <a:srgbClr val="98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600"/>
              <a:buFont typeface="Arial"/>
              <a:buNone/>
            </a:pPr>
            <a:endParaRPr sz="2600" b="0" i="0" u="none" strike="noStrike" cap="none">
              <a:solidFill>
                <a:srgbClr val="1C4587"/>
              </a:solidFill>
              <a:latin typeface="Proxima Nova"/>
              <a:ea typeface="Proxima Nova"/>
              <a:cs typeface="Proxima Nova"/>
              <a:sym typeface="Proxima Nova"/>
            </a:endParaRPr>
          </a:p>
          <a:p>
            <a:pPr marL="742950" marR="0" lvl="1" indent="-298450" algn="l" rtl="0">
              <a:lnSpc>
                <a:spcPct val="100000"/>
              </a:lnSpc>
              <a:spcBef>
                <a:spcPts val="400"/>
              </a:spcBef>
              <a:spcAft>
                <a:spcPts val="0"/>
              </a:spcAft>
              <a:buClr>
                <a:srgbClr val="1C4587"/>
              </a:buClr>
              <a:buSzPts val="2200"/>
              <a:buFont typeface="Proxima Nova"/>
              <a:buChar char="•"/>
            </a:pPr>
            <a:r>
              <a:rPr lang="en-US" sz="2200" b="0" i="0" u="none" strike="noStrike" cap="none">
                <a:solidFill>
                  <a:srgbClr val="1C4587"/>
                </a:solidFill>
                <a:latin typeface="Proxima Nova"/>
                <a:ea typeface="Proxima Nova"/>
                <a:cs typeface="Proxima Nova"/>
                <a:sym typeface="Proxima Nova"/>
              </a:rPr>
              <a:t>It is the intersection of the lines</a:t>
            </a:r>
            <a:r>
              <a:rPr lang="en-US" sz="2200" b="0" i="0" u="none" strike="noStrike" cap="none">
                <a:solidFill>
                  <a:srgbClr val="741B47"/>
                </a:solidFill>
                <a:latin typeface="Proxima Nova"/>
                <a:ea typeface="Proxima Nova"/>
                <a:cs typeface="Proxima Nova"/>
                <a:sym typeface="Proxima Nova"/>
              </a:rPr>
              <a:t> b = –x</a:t>
            </a:r>
            <a:r>
              <a:rPr lang="en-US" sz="2200" b="0" i="0" u="none" strike="noStrike" cap="none" baseline="-25000">
                <a:solidFill>
                  <a:srgbClr val="741B47"/>
                </a:solidFill>
                <a:latin typeface="Proxima Nova"/>
                <a:ea typeface="Proxima Nova"/>
                <a:cs typeface="Proxima Nova"/>
                <a:sym typeface="Proxima Nova"/>
              </a:rPr>
              <a:t>0</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0 </a:t>
            </a:r>
            <a:r>
              <a:rPr lang="en-US" sz="2200" b="0" i="0" u="none" strike="noStrike" cap="none">
                <a:solidFill>
                  <a:srgbClr val="1C4587"/>
                </a:solidFill>
                <a:latin typeface="Proxima Nova"/>
                <a:ea typeface="Proxima Nova"/>
                <a:cs typeface="Proxima Nova"/>
                <a:sym typeface="Proxima Nova"/>
              </a:rPr>
              <a:t>and </a:t>
            </a:r>
            <a:r>
              <a:rPr lang="en-US" sz="2200" b="0" i="0" u="none" strike="noStrike" cap="none">
                <a:solidFill>
                  <a:srgbClr val="741B47"/>
                </a:solidFill>
                <a:latin typeface="Proxima Nova"/>
                <a:ea typeface="Proxima Nova"/>
                <a:cs typeface="Proxima Nova"/>
                <a:sym typeface="Proxima Nova"/>
              </a:rPr>
              <a:t>b = –x</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 </a:t>
            </a:r>
            <a:endParaRPr sz="2200" b="0" i="0" u="none" strike="noStrike" cap="none">
              <a:solidFill>
                <a:srgbClr val="741B47"/>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600"/>
              <a:buFont typeface="Arial"/>
              <a:buNone/>
            </a:pPr>
            <a:endParaRPr sz="2600" b="0" i="0" u="none" strike="noStrike" cap="none">
              <a:solidFill>
                <a:srgbClr val="1C4587"/>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2646951e7b1_0_141"/>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57" name="Google Shape;557;g2646951e7b1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39</a:t>
            </a:fld>
            <a:endParaRPr/>
          </a:p>
        </p:txBody>
      </p:sp>
      <p:sp>
        <p:nvSpPr>
          <p:cNvPr id="558" name="Google Shape;558;g2646951e7b1_0_141"/>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59" name="Google Shape;559;g2646951e7b1_0_141"/>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60" name="Google Shape;560;g2646951e7b1_0_141"/>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cxnSp>
        <p:nvCxnSpPr>
          <p:cNvPr id="561" name="Google Shape;561;g2646951e7b1_0_141"/>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2" name="Google Shape;562;g2646951e7b1_0_141"/>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3" name="Google Shape;563;g2646951e7b1_0_141"/>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64" name="Google Shape;564;g2646951e7b1_0_141"/>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65" name="Google Shape;565;g2646951e7b1_0_141"/>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6" name="Google Shape;566;g2646951e7b1_0_141"/>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7" name="Google Shape;567;g2646951e7b1_0_141"/>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68" name="Google Shape;568;g2646951e7b1_0_141"/>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69" name="Google Shape;569;g2646951e7b1_0_141"/>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0" name="Google Shape;570;g2646951e7b1_0_141"/>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71" name="Google Shape;571;g2646951e7b1_0_141"/>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72" name="Google Shape;572;g2646951e7b1_0_141"/>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73" name="Google Shape;573;g2646951e7b1_0_141"/>
          <p:cNvSpPr/>
          <p:nvPr/>
        </p:nvSpPr>
        <p:spPr>
          <a:xfrm>
            <a:off x="2362200" y="1600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4" name="Google Shape;574;g2646951e7b1_0_141"/>
          <p:cNvCxnSpPr/>
          <p:nvPr/>
        </p:nvCxnSpPr>
        <p:spPr>
          <a:xfrm>
            <a:off x="5715000" y="2133600"/>
            <a:ext cx="1752600" cy="228600"/>
          </a:xfrm>
          <a:prstGeom prst="straightConnector1">
            <a:avLst/>
          </a:prstGeom>
          <a:noFill/>
          <a:ln w="19050" cap="flat" cmpd="sng">
            <a:solidFill>
              <a:srgbClr val="FF0000"/>
            </a:solidFill>
            <a:prstDash val="solid"/>
            <a:round/>
            <a:headEnd type="none" w="sm" len="sm"/>
            <a:tailEnd type="none" w="sm" len="sm"/>
          </a:ln>
        </p:spPr>
      </p:cxnSp>
      <p:sp>
        <p:nvSpPr>
          <p:cNvPr id="575" name="Google Shape;575;g2646951e7b1_0_141"/>
          <p:cNvSpPr/>
          <p:nvPr/>
        </p:nvSpPr>
        <p:spPr>
          <a:xfrm>
            <a:off x="1504908" y="1981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6" name="Google Shape;576;g2646951e7b1_0_141"/>
          <p:cNvSpPr/>
          <p:nvPr/>
        </p:nvSpPr>
        <p:spPr>
          <a:xfrm>
            <a:off x="2779689" y="152715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7" name="Google Shape;577;g2646951e7b1_0_141"/>
          <p:cNvCxnSpPr/>
          <p:nvPr/>
        </p:nvCxnSpPr>
        <p:spPr>
          <a:xfrm rot="10800000" flipH="1">
            <a:off x="5813442" y="1895600"/>
            <a:ext cx="1825500" cy="693600"/>
          </a:xfrm>
          <a:prstGeom prst="straightConnector1">
            <a:avLst/>
          </a:prstGeom>
          <a:noFill/>
          <a:ln w="19050" cap="flat" cmpd="sng">
            <a:solidFill>
              <a:srgbClr val="FF0000"/>
            </a:solidFill>
            <a:prstDash val="solid"/>
            <a:round/>
            <a:headEnd type="none" w="sm" len="sm"/>
            <a:tailEnd type="none" w="sm" len="sm"/>
          </a:ln>
        </p:spPr>
      </p:cxnSp>
      <p:cxnSp>
        <p:nvCxnSpPr>
          <p:cNvPr id="578" name="Google Shape;578;g2646951e7b1_0_141"/>
          <p:cNvCxnSpPr/>
          <p:nvPr/>
        </p:nvCxnSpPr>
        <p:spPr>
          <a:xfrm rot="10800000" flipH="1">
            <a:off x="5703904" y="2114434"/>
            <a:ext cx="1971600" cy="292200"/>
          </a:xfrm>
          <a:prstGeom prst="straightConnector1">
            <a:avLst/>
          </a:prstGeom>
          <a:noFill/>
          <a:ln w="19050" cap="flat" cmpd="sng">
            <a:solidFill>
              <a:srgbClr val="FF0000"/>
            </a:solidFill>
            <a:prstDash val="solid"/>
            <a:round/>
            <a:headEnd type="none" w="sm" len="sm"/>
            <a:tailEnd type="none" w="sm" len="sm"/>
          </a:ln>
        </p:spPr>
      </p:cxnSp>
      <p:grpSp>
        <p:nvGrpSpPr>
          <p:cNvPr id="579" name="Google Shape;579;g2646951e7b1_0_141"/>
          <p:cNvGrpSpPr/>
          <p:nvPr/>
        </p:nvGrpSpPr>
        <p:grpSpPr>
          <a:xfrm>
            <a:off x="5448312" y="1201707"/>
            <a:ext cx="2336826" cy="1898613"/>
            <a:chOff x="9144000" y="1311246"/>
            <a:chExt cx="2336826" cy="1898613"/>
          </a:xfrm>
        </p:grpSpPr>
        <p:grpSp>
          <p:nvGrpSpPr>
            <p:cNvPr id="580" name="Google Shape;580;g2646951e7b1_0_141"/>
            <p:cNvGrpSpPr/>
            <p:nvPr/>
          </p:nvGrpSpPr>
          <p:grpSpPr>
            <a:xfrm>
              <a:off x="9144000" y="1347759"/>
              <a:ext cx="2336826" cy="1862100"/>
              <a:chOff x="5375286" y="1238220"/>
              <a:chExt cx="2336826" cy="1862100"/>
            </a:xfrm>
          </p:grpSpPr>
          <p:sp>
            <p:nvSpPr>
              <p:cNvPr id="581" name="Google Shape;581;g2646951e7b1_0_141"/>
              <p:cNvSpPr/>
              <p:nvPr/>
            </p:nvSpPr>
            <p:spPr>
              <a:xfrm>
                <a:off x="5375286" y="1238220"/>
                <a:ext cx="2300400" cy="1862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82" name="Google Shape;582;g2646951e7b1_0_141"/>
              <p:cNvCxnSpPr/>
              <p:nvPr/>
            </p:nvCxnSpPr>
            <p:spPr>
              <a:xfrm>
                <a:off x="5411799" y="1528736"/>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3" name="Google Shape;583;g2646951e7b1_0_141"/>
              <p:cNvCxnSpPr/>
              <p:nvPr/>
            </p:nvCxnSpPr>
            <p:spPr>
              <a:xfrm>
                <a:off x="5375286" y="182242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4" name="Google Shape;584;g2646951e7b1_0_141"/>
              <p:cNvCxnSpPr/>
              <p:nvPr/>
            </p:nvCxnSpPr>
            <p:spPr>
              <a:xfrm>
                <a:off x="5448312" y="2114532"/>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5" name="Google Shape;585;g2646951e7b1_0_141"/>
              <p:cNvCxnSpPr/>
              <p:nvPr/>
            </p:nvCxnSpPr>
            <p:spPr>
              <a:xfrm>
                <a:off x="5448312" y="240504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6" name="Google Shape;586;g2646951e7b1_0_141"/>
              <p:cNvCxnSpPr/>
              <p:nvPr/>
            </p:nvCxnSpPr>
            <p:spPr>
              <a:xfrm>
                <a:off x="5448312" y="2662227"/>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7" name="Google Shape;587;g2646951e7b1_0_141"/>
              <p:cNvCxnSpPr/>
              <p:nvPr/>
            </p:nvCxnSpPr>
            <p:spPr>
              <a:xfrm>
                <a:off x="5448312" y="2952743"/>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nvGrpSpPr>
            <p:cNvPr id="588" name="Google Shape;588;g2646951e7b1_0_141"/>
            <p:cNvGrpSpPr/>
            <p:nvPr/>
          </p:nvGrpSpPr>
          <p:grpSpPr>
            <a:xfrm>
              <a:off x="9355291" y="1311246"/>
              <a:ext cx="1753330" cy="1863901"/>
              <a:chOff x="5739710" y="1237426"/>
              <a:chExt cx="1753330" cy="1863901"/>
            </a:xfrm>
          </p:grpSpPr>
          <p:cxnSp>
            <p:nvCxnSpPr>
              <p:cNvPr id="589" name="Google Shape;589;g2646951e7b1_0_141"/>
              <p:cNvCxnSpPr/>
              <p:nvPr/>
            </p:nvCxnSpPr>
            <p:spPr>
              <a:xfrm rot="5400000">
                <a:off x="4827560" y="2187677"/>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0" name="Google Shape;590;g2646951e7b1_0_141"/>
              <p:cNvCxnSpPr/>
              <p:nvPr/>
            </p:nvCxnSpPr>
            <p:spPr>
              <a:xfrm rot="5400000">
                <a:off x="5191896"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1" name="Google Shape;591;g2646951e7b1_0_141"/>
              <p:cNvCxnSpPr/>
              <p:nvPr/>
            </p:nvCxnSpPr>
            <p:spPr>
              <a:xfrm rot="5400000">
                <a:off x="5557820" y="2150370"/>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2" name="Google Shape;592;g2646951e7b1_0_141"/>
              <p:cNvCxnSpPr/>
              <p:nvPr/>
            </p:nvCxnSpPr>
            <p:spPr>
              <a:xfrm rot="5400000">
                <a:off x="5922156" y="2149576"/>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3" name="Google Shape;593;g2646951e7b1_0_141"/>
              <p:cNvCxnSpPr/>
              <p:nvPr/>
            </p:nvCxnSpPr>
            <p:spPr>
              <a:xfrm rot="5400000">
                <a:off x="6215054"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4" name="Google Shape;594;g2646951e7b1_0_141"/>
              <p:cNvCxnSpPr/>
              <p:nvPr/>
            </p:nvCxnSpPr>
            <p:spPr>
              <a:xfrm rot="5400000">
                <a:off x="6579390" y="2186089"/>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sp>
        <p:nvSpPr>
          <p:cNvPr id="595" name="Google Shape;595;g2646951e7b1_0_141"/>
          <p:cNvSpPr txBox="1"/>
          <p:nvPr/>
        </p:nvSpPr>
        <p:spPr>
          <a:xfrm>
            <a:off x="482550" y="4013200"/>
            <a:ext cx="115659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How can we use this to find the most likely parameters (m,b) for the most prominent line in the image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Let each edge point in image space </a:t>
            </a:r>
            <a:r>
              <a:rPr lang="en-US" sz="2200" b="0" i="1" u="none" strike="noStrike" cap="none">
                <a:solidFill>
                  <a:srgbClr val="002060"/>
                </a:solidFill>
                <a:latin typeface="Proxima Nova"/>
                <a:ea typeface="Proxima Nova"/>
                <a:cs typeface="Proxima Nova"/>
                <a:sym typeface="Proxima Nova"/>
              </a:rPr>
              <a:t>vote </a:t>
            </a:r>
            <a:r>
              <a:rPr lang="en-US" sz="2200" b="0" i="0" u="none" strike="noStrike" cap="none">
                <a:solidFill>
                  <a:srgbClr val="002060"/>
                </a:solidFill>
                <a:latin typeface="Proxima Nova"/>
                <a:ea typeface="Proxima Nova"/>
                <a:cs typeface="Proxima Nova"/>
                <a:sym typeface="Proxima Nova"/>
              </a:rPr>
              <a:t>for a set of possible parameters in Hough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Accumulate votes in discrete set of bins; parameters with the most votes indicate line in image space</a:t>
            </a:r>
            <a:r>
              <a:rPr lang="en-US" sz="2200" b="0" i="0" u="none" strike="noStrike" cap="none">
                <a:solidFill>
                  <a:srgbClr val="000000"/>
                </a:solidFill>
                <a:latin typeface="Proxima Nova"/>
                <a:ea typeface="Proxima Nova"/>
                <a:cs typeface="Proxima Nova"/>
                <a:sym typeface="Proxima Nova"/>
              </a:rPr>
              <a:t>.</a:t>
            </a:r>
            <a:endParaRPr sz="2200" b="0" i="0" u="none" strike="noStrike" cap="none">
              <a:solidFill>
                <a:srgbClr val="000000"/>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646951e7b1_0_40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Detection</a:t>
            </a:r>
            <a:endParaRPr/>
          </a:p>
        </p:txBody>
      </p:sp>
      <p:sp>
        <p:nvSpPr>
          <p:cNvPr id="192" name="Google Shape;192;g2646951e7b1_0_407"/>
          <p:cNvSpPr txBox="1"/>
          <p:nvPr/>
        </p:nvSpPr>
        <p:spPr>
          <a:xfrm>
            <a:off x="1629175" y="4923263"/>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highlight>
                  <a:srgbClr val="FFFF00"/>
                </a:highlight>
                <a:latin typeface="Proxima Nova"/>
                <a:ea typeface="Proxima Nova"/>
                <a:cs typeface="Proxima Nova"/>
                <a:sym typeface="Proxima Nova"/>
              </a:rPr>
              <a:t>Task</a:t>
            </a:r>
            <a:r>
              <a:rPr lang="en-US" sz="2400" b="0" i="0" u="none" strike="noStrike" cap="none">
                <a:solidFill>
                  <a:srgbClr val="980000"/>
                </a:solidFill>
                <a:latin typeface="Proxima Nova"/>
                <a:ea typeface="Proxima Nova"/>
                <a:cs typeface="Proxima Nova"/>
                <a:sym typeface="Proxima Nova"/>
              </a:rPr>
              <a:t> : Convert a 2D image into a set of curves (made of edges)</a:t>
            </a:r>
            <a:endParaRPr sz="2400" b="0" i="0" u="none" strike="noStrike" cap="none">
              <a:solidFill>
                <a:srgbClr val="980000"/>
              </a:solidFill>
              <a:latin typeface="Proxima Nova"/>
              <a:ea typeface="Proxima Nova"/>
              <a:cs typeface="Proxima Nova"/>
              <a:sym typeface="Proxima Nova"/>
            </a:endParaRPr>
          </a:p>
        </p:txBody>
      </p:sp>
      <p:pic>
        <p:nvPicPr>
          <p:cNvPr id="193" name="Google Shape;193;g2646951e7b1_0_407"/>
          <p:cNvPicPr preferRelativeResize="0"/>
          <p:nvPr/>
        </p:nvPicPr>
        <p:blipFill rotWithShape="1">
          <a:blip r:embed="rId3">
            <a:alphaModFix/>
          </a:blip>
          <a:srcRect/>
          <a:stretch/>
        </p:blipFill>
        <p:spPr>
          <a:xfrm>
            <a:off x="1504275" y="1653851"/>
            <a:ext cx="5213985" cy="32255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2646951e7b1_0_20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02" name="Google Shape;602;g2646951e7b1_0_2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40</a:t>
            </a:fld>
            <a:endParaRPr/>
          </a:p>
        </p:txBody>
      </p:sp>
      <p:sp>
        <p:nvSpPr>
          <p:cNvPr id="603" name="Google Shape;603;g2646951e7b1_0_20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04" name="Google Shape;604;g2646951e7b1_0_20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05" name="Google Shape;605;g2646951e7b1_0_205"/>
          <p:cNvPicPr preferRelativeResize="0"/>
          <p:nvPr/>
        </p:nvPicPr>
        <p:blipFill rotWithShape="1">
          <a:blip r:embed="rId3">
            <a:alphaModFix/>
          </a:blip>
          <a:srcRect/>
          <a:stretch/>
        </p:blipFill>
        <p:spPr>
          <a:xfrm>
            <a:off x="7636425" y="49375"/>
            <a:ext cx="3222350" cy="6428000"/>
          </a:xfrm>
          <a:prstGeom prst="rect">
            <a:avLst/>
          </a:prstGeom>
          <a:noFill/>
          <a:ln>
            <a:noFill/>
          </a:ln>
        </p:spPr>
      </p:pic>
      <p:pic>
        <p:nvPicPr>
          <p:cNvPr id="606" name="Google Shape;606;g2646951e7b1_0_205"/>
          <p:cNvPicPr preferRelativeResize="0"/>
          <p:nvPr/>
        </p:nvPicPr>
        <p:blipFill rotWithShape="1">
          <a:blip r:embed="rId4">
            <a:alphaModFix/>
          </a:blip>
          <a:srcRect/>
          <a:stretch/>
        </p:blipFill>
        <p:spPr>
          <a:xfrm>
            <a:off x="951675" y="1677525"/>
            <a:ext cx="5659626" cy="4678824"/>
          </a:xfrm>
          <a:prstGeom prst="rect">
            <a:avLst/>
          </a:prstGeom>
          <a:noFill/>
          <a:ln>
            <a:noFill/>
          </a:ln>
        </p:spPr>
      </p:pic>
      <p:sp>
        <p:nvSpPr>
          <p:cNvPr id="607" name="Google Shape;607;g2646951e7b1_0_205"/>
          <p:cNvSpPr txBox="1"/>
          <p:nvPr/>
        </p:nvSpPr>
        <p:spPr>
          <a:xfrm>
            <a:off x="98782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646951e7b1_0_252"/>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14" name="Google Shape;614;g2646951e7b1_0_2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41</a:t>
            </a:fld>
            <a:endParaRPr/>
          </a:p>
        </p:txBody>
      </p:sp>
      <p:sp>
        <p:nvSpPr>
          <p:cNvPr id="615" name="Google Shape;615;g2646951e7b1_0_252"/>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16" name="Google Shape;616;g2646951e7b1_0_252"/>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17" name="Google Shape;617;g2646951e7b1_0_252"/>
          <p:cNvPicPr preferRelativeResize="0"/>
          <p:nvPr/>
        </p:nvPicPr>
        <p:blipFill rotWithShape="1">
          <a:blip r:embed="rId3">
            <a:alphaModFix/>
          </a:blip>
          <a:srcRect/>
          <a:stretch/>
        </p:blipFill>
        <p:spPr>
          <a:xfrm>
            <a:off x="1208250" y="1380326"/>
            <a:ext cx="9680923" cy="4816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646951e7b1_0_26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24" name="Google Shape;624;g2646951e7b1_0_2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42</a:t>
            </a:fld>
            <a:endParaRPr/>
          </a:p>
        </p:txBody>
      </p:sp>
      <p:sp>
        <p:nvSpPr>
          <p:cNvPr id="625" name="Google Shape;625;g2646951e7b1_0_26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26" name="Google Shape;626;g2646951e7b1_0_26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27" name="Google Shape;627;g2646951e7b1_0_263"/>
          <p:cNvPicPr preferRelativeResize="0"/>
          <p:nvPr/>
        </p:nvPicPr>
        <p:blipFill rotWithShape="1">
          <a:blip r:embed="rId3">
            <a:alphaModFix/>
          </a:blip>
          <a:srcRect/>
          <a:stretch/>
        </p:blipFill>
        <p:spPr>
          <a:xfrm>
            <a:off x="1356250" y="1328251"/>
            <a:ext cx="7172441" cy="53181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2646951e7b1_0_27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Polar Representation of Lines</a:t>
            </a:r>
            <a:endParaRPr/>
          </a:p>
        </p:txBody>
      </p:sp>
      <p:sp>
        <p:nvSpPr>
          <p:cNvPr id="634" name="Google Shape;634;g2646951e7b1_0_2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43</a:t>
            </a:fld>
            <a:endParaRPr/>
          </a:p>
        </p:txBody>
      </p:sp>
      <p:sp>
        <p:nvSpPr>
          <p:cNvPr id="635" name="Google Shape;635;g2646951e7b1_0_27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36" name="Google Shape;636;g2646951e7b1_0_27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grpSp>
        <p:nvGrpSpPr>
          <p:cNvPr id="637" name="Google Shape;637;g2646951e7b1_0_273"/>
          <p:cNvGrpSpPr/>
          <p:nvPr/>
        </p:nvGrpSpPr>
        <p:grpSpPr>
          <a:xfrm>
            <a:off x="373005" y="2041506"/>
            <a:ext cx="4267200" cy="3886200"/>
            <a:chOff x="519057" y="1128681"/>
            <a:chExt cx="4267200" cy="3886200"/>
          </a:xfrm>
        </p:grpSpPr>
        <p:cxnSp>
          <p:nvCxnSpPr>
            <p:cNvPr id="638" name="Google Shape;638;g2646951e7b1_0_273"/>
            <p:cNvCxnSpPr/>
            <p:nvPr/>
          </p:nvCxnSpPr>
          <p:spPr>
            <a:xfrm>
              <a:off x="1509657" y="1966881"/>
              <a:ext cx="0" cy="3048000"/>
            </a:xfrm>
            <a:prstGeom prst="straightConnector1">
              <a:avLst/>
            </a:prstGeom>
            <a:noFill/>
            <a:ln w="9525" cap="flat" cmpd="sng">
              <a:solidFill>
                <a:srgbClr val="000000"/>
              </a:solidFill>
              <a:prstDash val="solid"/>
              <a:round/>
              <a:headEnd type="none" w="sm" len="sm"/>
              <a:tailEnd type="triangle" w="med" len="med"/>
            </a:ln>
          </p:spPr>
        </p:cxnSp>
        <p:cxnSp>
          <p:nvCxnSpPr>
            <p:cNvPr id="639" name="Google Shape;639;g2646951e7b1_0_273"/>
            <p:cNvCxnSpPr/>
            <p:nvPr/>
          </p:nvCxnSpPr>
          <p:spPr>
            <a:xfrm>
              <a:off x="1509657" y="1966881"/>
              <a:ext cx="3276600" cy="0"/>
            </a:xfrm>
            <a:prstGeom prst="straightConnector1">
              <a:avLst/>
            </a:prstGeom>
            <a:noFill/>
            <a:ln w="9525" cap="flat" cmpd="sng">
              <a:solidFill>
                <a:srgbClr val="000000"/>
              </a:solidFill>
              <a:prstDash val="solid"/>
              <a:round/>
              <a:headEnd type="none" w="sm" len="sm"/>
              <a:tailEnd type="triangle" w="med" len="med"/>
            </a:ln>
          </p:spPr>
        </p:cxnSp>
        <p:cxnSp>
          <p:nvCxnSpPr>
            <p:cNvPr id="640" name="Google Shape;640;g2646951e7b1_0_273"/>
            <p:cNvCxnSpPr/>
            <p:nvPr/>
          </p:nvCxnSpPr>
          <p:spPr>
            <a:xfrm rot="10800000" flipH="1">
              <a:off x="519057" y="1128681"/>
              <a:ext cx="4038600" cy="3505200"/>
            </a:xfrm>
            <a:prstGeom prst="straightConnector1">
              <a:avLst/>
            </a:prstGeom>
            <a:noFill/>
            <a:ln w="9525" cap="flat" cmpd="sng">
              <a:solidFill>
                <a:srgbClr val="000000"/>
              </a:solidFill>
              <a:prstDash val="solid"/>
              <a:round/>
              <a:headEnd type="none" w="sm" len="sm"/>
              <a:tailEnd type="none" w="sm" len="sm"/>
            </a:ln>
          </p:spPr>
        </p:cxnSp>
        <p:cxnSp>
          <p:nvCxnSpPr>
            <p:cNvPr id="641" name="Google Shape;641;g2646951e7b1_0_273"/>
            <p:cNvCxnSpPr/>
            <p:nvPr/>
          </p:nvCxnSpPr>
          <p:spPr>
            <a:xfrm>
              <a:off x="1509657" y="1966881"/>
              <a:ext cx="914400" cy="1066800"/>
            </a:xfrm>
            <a:prstGeom prst="straightConnector1">
              <a:avLst/>
            </a:prstGeom>
            <a:noFill/>
            <a:ln w="9525" cap="flat" cmpd="sng">
              <a:solidFill>
                <a:srgbClr val="000000"/>
              </a:solidFill>
              <a:prstDash val="solid"/>
              <a:round/>
              <a:headEnd type="none" w="sm" len="sm"/>
              <a:tailEnd type="none" w="sm" len="sm"/>
            </a:ln>
          </p:spPr>
        </p:cxnSp>
        <p:sp>
          <p:nvSpPr>
            <p:cNvPr id="642" name="Google Shape;642;g2646951e7b1_0_273"/>
            <p:cNvSpPr/>
            <p:nvPr/>
          </p:nvSpPr>
          <p:spPr>
            <a:xfrm rot="-2487449">
              <a:off x="2247886" y="2624027"/>
              <a:ext cx="381081" cy="30477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3" name="Google Shape;643;g2646951e7b1_0_273"/>
            <p:cNvSpPr/>
            <p:nvPr/>
          </p:nvSpPr>
          <p:spPr>
            <a:xfrm>
              <a:off x="1890657" y="1966881"/>
              <a:ext cx="228600" cy="381000"/>
            </a:xfrm>
            <a:custGeom>
              <a:avLst/>
              <a:gdLst/>
              <a:ahLst/>
              <a:cxnLst/>
              <a:rect l="l" t="t" r="r" b="b"/>
              <a:pathLst>
                <a:path w="112" h="192" extrusionOk="0">
                  <a:moveTo>
                    <a:pt x="96" y="0"/>
                  </a:moveTo>
                  <a:cubicBezTo>
                    <a:pt x="104" y="56"/>
                    <a:pt x="112" y="112"/>
                    <a:pt x="96" y="144"/>
                  </a:cubicBezTo>
                  <a:cubicBezTo>
                    <a:pt x="80" y="176"/>
                    <a:pt x="40" y="184"/>
                    <a:pt x="0" y="192"/>
                  </a:cubicBezTo>
                </a:path>
              </a:pathLst>
            </a:custGeom>
            <a:noFill/>
            <a:ln w="38100" cap="flat" cmpd="sng">
              <a:solidFill>
                <a:srgbClr val="008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4" name="Google Shape;644;g2646951e7b1_0_273"/>
            <p:cNvSpPr txBox="1"/>
            <p:nvPr/>
          </p:nvSpPr>
          <p:spPr>
            <a:xfrm>
              <a:off x="976257" y="1738281"/>
              <a:ext cx="1143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[0,0]</a:t>
              </a:r>
              <a:endParaRPr sz="1400" b="0" i="0" u="none" strike="noStrike" cap="none">
                <a:solidFill>
                  <a:srgbClr val="000000"/>
                </a:solidFill>
                <a:latin typeface="Arial"/>
                <a:ea typeface="Arial"/>
                <a:cs typeface="Arial"/>
                <a:sym typeface="Arial"/>
              </a:endParaRPr>
            </a:p>
          </p:txBody>
        </p:sp>
        <p:cxnSp>
          <p:nvCxnSpPr>
            <p:cNvPr id="645" name="Google Shape;645;g2646951e7b1_0_273"/>
            <p:cNvCxnSpPr/>
            <p:nvPr/>
          </p:nvCxnSpPr>
          <p:spPr>
            <a:xfrm rot="-5400000" flipH="1">
              <a:off x="1433457" y="2043081"/>
              <a:ext cx="1066800" cy="914400"/>
            </a:xfrm>
            <a:prstGeom prst="straightConnector1">
              <a:avLst/>
            </a:prstGeom>
            <a:noFill/>
            <a:ln w="38100" cap="flat" cmpd="sng">
              <a:solidFill>
                <a:srgbClr val="008000"/>
              </a:solidFill>
              <a:prstDash val="solid"/>
              <a:round/>
              <a:headEnd type="none" w="sm" len="sm"/>
              <a:tailEnd type="none" w="sm" len="sm"/>
            </a:ln>
          </p:spPr>
        </p:cxnSp>
        <p:pic>
          <p:nvPicPr>
            <p:cNvPr id="646" name="Google Shape;646;g2646951e7b1_0_273"/>
            <p:cNvPicPr preferRelativeResize="0"/>
            <p:nvPr/>
          </p:nvPicPr>
          <p:blipFill rotWithShape="1">
            <a:blip r:embed="rId3">
              <a:alphaModFix/>
            </a:blip>
            <a:srcRect/>
            <a:stretch/>
          </p:blipFill>
          <p:spPr>
            <a:xfrm>
              <a:off x="1655683" y="2528847"/>
              <a:ext cx="347663" cy="430213"/>
            </a:xfrm>
            <a:prstGeom prst="rect">
              <a:avLst/>
            </a:prstGeom>
            <a:noFill/>
            <a:ln>
              <a:noFill/>
            </a:ln>
          </p:spPr>
        </p:pic>
        <p:pic>
          <p:nvPicPr>
            <p:cNvPr id="647" name="Google Shape;647;g2646951e7b1_0_273"/>
            <p:cNvPicPr preferRelativeResize="0"/>
            <p:nvPr/>
          </p:nvPicPr>
          <p:blipFill rotWithShape="1">
            <a:blip r:embed="rId4">
              <a:alphaModFix/>
            </a:blip>
            <a:srcRect/>
            <a:stretch/>
          </p:blipFill>
          <p:spPr>
            <a:xfrm>
              <a:off x="1765053" y="1944639"/>
              <a:ext cx="311318" cy="423861"/>
            </a:xfrm>
            <a:prstGeom prst="rect">
              <a:avLst/>
            </a:prstGeom>
            <a:noFill/>
            <a:ln>
              <a:noFill/>
            </a:ln>
          </p:spPr>
        </p:pic>
        <p:pic>
          <p:nvPicPr>
            <p:cNvPr id="648" name="Google Shape;648;g2646951e7b1_0_273"/>
            <p:cNvPicPr preferRelativeResize="0"/>
            <p:nvPr/>
          </p:nvPicPr>
          <p:blipFill rotWithShape="1">
            <a:blip r:embed="rId5">
              <a:alphaModFix/>
            </a:blip>
            <a:srcRect/>
            <a:stretch/>
          </p:blipFill>
          <p:spPr>
            <a:xfrm>
              <a:off x="2514528" y="1553522"/>
              <a:ext cx="365131" cy="391116"/>
            </a:xfrm>
            <a:prstGeom prst="rect">
              <a:avLst/>
            </a:prstGeom>
            <a:noFill/>
            <a:ln>
              <a:noFill/>
            </a:ln>
          </p:spPr>
        </p:pic>
        <p:pic>
          <p:nvPicPr>
            <p:cNvPr id="649" name="Google Shape;649;g2646951e7b1_0_273"/>
            <p:cNvPicPr preferRelativeResize="0"/>
            <p:nvPr/>
          </p:nvPicPr>
          <p:blipFill rotWithShape="1">
            <a:blip r:embed="rId6">
              <a:alphaModFix/>
            </a:blip>
            <a:srcRect/>
            <a:stretch/>
          </p:blipFill>
          <p:spPr>
            <a:xfrm>
              <a:off x="1054008" y="2784438"/>
              <a:ext cx="352366" cy="404817"/>
            </a:xfrm>
            <a:prstGeom prst="rect">
              <a:avLst/>
            </a:prstGeom>
            <a:noFill/>
            <a:ln>
              <a:noFill/>
            </a:ln>
          </p:spPr>
        </p:pic>
      </p:grpSp>
      <p:sp>
        <p:nvSpPr>
          <p:cNvPr id="650" name="Google Shape;650;g2646951e7b1_0_273"/>
          <p:cNvSpPr txBox="1"/>
          <p:nvPr/>
        </p:nvSpPr>
        <p:spPr>
          <a:xfrm>
            <a:off x="1752600" y="2077365"/>
            <a:ext cx="1761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columns</a:t>
            </a:r>
            <a:endParaRPr sz="1400" b="0" i="0" u="none" strike="noStrike" cap="none">
              <a:solidFill>
                <a:srgbClr val="000000"/>
              </a:solidFill>
              <a:latin typeface="Arial"/>
              <a:ea typeface="Arial"/>
              <a:cs typeface="Arial"/>
              <a:sym typeface="Arial"/>
            </a:endParaRPr>
          </a:p>
        </p:txBody>
      </p:sp>
      <p:sp>
        <p:nvSpPr>
          <p:cNvPr id="651" name="Google Shape;651;g2646951e7b1_0_273"/>
          <p:cNvSpPr txBox="1"/>
          <p:nvPr/>
        </p:nvSpPr>
        <p:spPr>
          <a:xfrm rot="-5400000">
            <a:off x="-559349" y="3795750"/>
            <a:ext cx="179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rows</a:t>
            </a:r>
            <a:endParaRPr sz="1400" b="0" i="0" u="none" strike="noStrike" cap="none">
              <a:solidFill>
                <a:srgbClr val="000000"/>
              </a:solidFill>
              <a:latin typeface="Arial"/>
              <a:ea typeface="Arial"/>
              <a:cs typeface="Arial"/>
              <a:sym typeface="Arial"/>
            </a:endParaRPr>
          </a:p>
        </p:txBody>
      </p:sp>
      <p:sp>
        <p:nvSpPr>
          <p:cNvPr id="652" name="Google Shape;652;g2646951e7b1_0_273"/>
          <p:cNvSpPr txBox="1"/>
          <p:nvPr/>
        </p:nvSpPr>
        <p:spPr>
          <a:xfrm>
            <a:off x="5046669" y="258920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1"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perpendicular distance from line to origin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100"/>
              </a:spcBef>
              <a:spcAft>
                <a:spcPts val="0"/>
              </a:spcAft>
              <a:buClr>
                <a:srgbClr val="000000"/>
              </a:buClr>
              <a:buSzPts val="2200"/>
              <a:buFont typeface="Arial"/>
              <a:buNone/>
            </a:pPr>
            <a:r>
              <a:rPr lang="en-US" sz="22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angle the perpendicular makes with the x-axis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53" name="Google Shape;653;g2646951e7b1_0_273"/>
          <p:cNvPicPr preferRelativeResize="0"/>
          <p:nvPr/>
        </p:nvPicPr>
        <p:blipFill rotWithShape="1">
          <a:blip r:embed="rId7">
            <a:alphaModFix/>
          </a:blip>
          <a:srcRect/>
          <a:stretch/>
        </p:blipFill>
        <p:spPr>
          <a:xfrm>
            <a:off x="4802199" y="4586319"/>
            <a:ext cx="3833864" cy="621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646951e7b1_0_299"/>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60" name="Google Shape;660;g2646951e7b1_0_2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44</a:t>
            </a:fld>
            <a:endParaRPr/>
          </a:p>
        </p:txBody>
      </p:sp>
      <p:sp>
        <p:nvSpPr>
          <p:cNvPr id="661" name="Google Shape;661;g2646951e7b1_0_29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62" name="Google Shape;662;g2646951e7b1_0_299"/>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63" name="Google Shape;663;g2646951e7b1_0_299"/>
          <p:cNvPicPr preferRelativeResize="0"/>
          <p:nvPr/>
        </p:nvPicPr>
        <p:blipFill rotWithShape="1">
          <a:blip r:embed="rId3">
            <a:alphaModFix/>
          </a:blip>
          <a:srcRect/>
          <a:stretch/>
        </p:blipFill>
        <p:spPr>
          <a:xfrm>
            <a:off x="76200" y="1387451"/>
            <a:ext cx="8305801" cy="4967105"/>
          </a:xfrm>
          <a:prstGeom prst="rect">
            <a:avLst/>
          </a:prstGeom>
          <a:noFill/>
          <a:ln>
            <a:noFill/>
          </a:ln>
        </p:spPr>
      </p:pic>
      <p:sp>
        <p:nvSpPr>
          <p:cNvPr id="664" name="Google Shape;664;g2646951e7b1_0_299"/>
          <p:cNvSpPr txBox="1"/>
          <p:nvPr/>
        </p:nvSpPr>
        <p:spPr>
          <a:xfrm>
            <a:off x="8381994" y="297405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000000"/>
                </a:solidFill>
                <a:latin typeface="Proxima Nova"/>
                <a:ea typeface="Proxima Nova"/>
                <a:cs typeface="Proxima Nova"/>
                <a:sym typeface="Proxima Nova"/>
              </a:rPr>
              <a:t> ⲣ   </a:t>
            </a:r>
            <a:r>
              <a:rPr lang="en-US" sz="2200" b="0" i="0" u="none" strike="noStrike" cap="none">
                <a:solidFill>
                  <a:srgbClr val="000000"/>
                </a:solidFill>
                <a:latin typeface="Proxima Nova"/>
                <a:ea typeface="Proxima Nova"/>
                <a:cs typeface="Proxima Nova"/>
                <a:sym typeface="Proxima Nova"/>
              </a:rPr>
              <a:t>: perpendicular distance from line to origin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110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  Θ : angle the perpendicular makes with the x-axis</a:t>
            </a:r>
            <a:endParaRPr sz="18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2646951e7b1_0_326"/>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71" name="Google Shape;671;g2646951e7b1_0_3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45</a:t>
            </a:fld>
            <a:endParaRPr/>
          </a:p>
        </p:txBody>
      </p:sp>
      <p:sp>
        <p:nvSpPr>
          <p:cNvPr id="672" name="Google Shape;672;g2646951e7b1_0_326"/>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73" name="Google Shape;673;g2646951e7b1_0_326"/>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74" name="Google Shape;674;g2646951e7b1_0_326"/>
          <p:cNvPicPr preferRelativeResize="0"/>
          <p:nvPr/>
        </p:nvPicPr>
        <p:blipFill rotWithShape="1">
          <a:blip r:embed="rId3">
            <a:alphaModFix/>
          </a:blip>
          <a:srcRect/>
          <a:stretch/>
        </p:blipFill>
        <p:spPr>
          <a:xfrm>
            <a:off x="152400" y="1634126"/>
            <a:ext cx="11887200" cy="39914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2646951e7b1_0_337"/>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Examples - Hough Transform</a:t>
            </a:r>
            <a:endParaRPr/>
          </a:p>
        </p:txBody>
      </p:sp>
      <p:sp>
        <p:nvSpPr>
          <p:cNvPr id="681" name="Google Shape;681;g2646951e7b1_0_3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46</a:t>
            </a:fld>
            <a:endParaRPr/>
          </a:p>
        </p:txBody>
      </p:sp>
      <p:sp>
        <p:nvSpPr>
          <p:cNvPr id="682" name="Google Shape;682;g2646951e7b1_0_337"/>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cxnSp>
        <p:nvCxnSpPr>
          <p:cNvPr id="683" name="Google Shape;683;g2646951e7b1_0_337"/>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84" name="Google Shape;684;g2646951e7b1_0_337" descr="football_paramspace.jpg"/>
          <p:cNvPicPr preferRelativeResize="0"/>
          <p:nvPr/>
        </p:nvPicPr>
        <p:blipFill rotWithShape="1">
          <a:blip r:embed="rId3">
            <a:alphaModFix/>
          </a:blip>
          <a:srcRect l="12779" t="6899" r="8236" b="10159"/>
          <a:stretch/>
        </p:blipFill>
        <p:spPr>
          <a:xfrm>
            <a:off x="727014" y="4043612"/>
            <a:ext cx="4060816" cy="2700124"/>
          </a:xfrm>
          <a:prstGeom prst="rect">
            <a:avLst/>
          </a:prstGeom>
          <a:noFill/>
          <a:ln>
            <a:noFill/>
          </a:ln>
        </p:spPr>
      </p:pic>
      <p:pic>
        <p:nvPicPr>
          <p:cNvPr id="685" name="Google Shape;685;g2646951e7b1_0_337" descr="football.jpg"/>
          <p:cNvPicPr preferRelativeResize="0"/>
          <p:nvPr/>
        </p:nvPicPr>
        <p:blipFill rotWithShape="1">
          <a:blip r:embed="rId4">
            <a:alphaModFix/>
          </a:blip>
          <a:srcRect/>
          <a:stretch/>
        </p:blipFill>
        <p:spPr>
          <a:xfrm>
            <a:off x="646125" y="1086387"/>
            <a:ext cx="4572000" cy="2545237"/>
          </a:xfrm>
          <a:prstGeom prst="rect">
            <a:avLst/>
          </a:prstGeom>
          <a:noFill/>
          <a:ln>
            <a:noFill/>
          </a:ln>
        </p:spPr>
      </p:pic>
      <p:pic>
        <p:nvPicPr>
          <p:cNvPr id="686" name="Google Shape;686;g2646951e7b1_0_337" descr="football_edges.jpg"/>
          <p:cNvPicPr preferRelativeResize="0"/>
          <p:nvPr/>
        </p:nvPicPr>
        <p:blipFill rotWithShape="1">
          <a:blip r:embed="rId5">
            <a:alphaModFix/>
          </a:blip>
          <a:srcRect l="11853" t="4404" r="11121" b="11688"/>
          <a:stretch/>
        </p:blipFill>
        <p:spPr>
          <a:xfrm>
            <a:off x="5218113" y="968313"/>
            <a:ext cx="4746690" cy="2781357"/>
          </a:xfrm>
          <a:prstGeom prst="rect">
            <a:avLst/>
          </a:prstGeom>
          <a:noFill/>
          <a:ln>
            <a:noFill/>
          </a:ln>
        </p:spPr>
      </p:pic>
      <p:pic>
        <p:nvPicPr>
          <p:cNvPr id="687" name="Google Shape;687;g2646951e7b1_0_337" descr="football_lines.jpg"/>
          <p:cNvPicPr preferRelativeResize="0"/>
          <p:nvPr/>
        </p:nvPicPr>
        <p:blipFill rotWithShape="1">
          <a:blip r:embed="rId6">
            <a:alphaModFix/>
          </a:blip>
          <a:srcRect l="9163" t="19235" r="9890" b="26625"/>
          <a:stretch/>
        </p:blipFill>
        <p:spPr>
          <a:xfrm>
            <a:off x="4882263" y="4043611"/>
            <a:ext cx="4871338" cy="26654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47</a:t>
            </a:fld>
            <a:endParaRPr/>
          </a:p>
        </p:txBody>
      </p:sp>
      <p:sp>
        <p:nvSpPr>
          <p:cNvPr id="693" name="Google Shape;693;p67"/>
          <p:cNvSpPr txBox="1">
            <a:spLocks noGrp="1"/>
          </p:cNvSpPr>
          <p:nvPr>
            <p:ph type="body" idx="1"/>
          </p:nvPr>
        </p:nvSpPr>
        <p:spPr>
          <a:xfrm>
            <a:off x="282100" y="1186775"/>
            <a:ext cx="11695200" cy="1275600"/>
          </a:xfrm>
          <a:prstGeom prst="rect">
            <a:avLst/>
          </a:prstGeom>
          <a:noFill/>
          <a:ln>
            <a:noFill/>
          </a:ln>
        </p:spPr>
        <p:txBody>
          <a:bodyPr spcFirstLastPara="1" wrap="square" lIns="91425" tIns="45700" rIns="91425" bIns="45700" anchor="t" anchorCtr="0">
            <a:normAutofit/>
          </a:bodyPr>
          <a:lstStyle/>
          <a:p>
            <a:pPr marL="457200" lvl="0" indent="-379730" algn="l" rtl="0">
              <a:lnSpc>
                <a:spcPct val="100000"/>
              </a:lnSpc>
              <a:spcBef>
                <a:spcPts val="1000"/>
              </a:spcBef>
              <a:spcAft>
                <a:spcPts val="0"/>
              </a:spcAft>
              <a:buClr>
                <a:srgbClr val="666666"/>
              </a:buClr>
              <a:buSzPct val="100000"/>
              <a:buFont typeface="Arial"/>
              <a:buChar char="•"/>
            </a:pPr>
            <a:r>
              <a:rPr lang="en-US">
                <a:solidFill>
                  <a:srgbClr val="666666"/>
                </a:solidFill>
              </a:rPr>
              <a:t>Readings: </a:t>
            </a:r>
            <a:endParaRPr>
              <a:solidFill>
                <a:srgbClr val="666666"/>
              </a:solidFill>
            </a:endParaRPr>
          </a:p>
          <a:p>
            <a:pPr marL="1371600" lvl="0" indent="-346800" algn="l" rtl="0">
              <a:lnSpc>
                <a:spcPct val="90000"/>
              </a:lnSpc>
              <a:spcBef>
                <a:spcPts val="0"/>
              </a:spcBef>
              <a:spcAft>
                <a:spcPts val="0"/>
              </a:spcAft>
              <a:buClr>
                <a:srgbClr val="666666"/>
              </a:buClr>
              <a:buSzPct val="100000"/>
              <a:buAutoNum type="arabicParenBoth"/>
            </a:pPr>
            <a:r>
              <a:rPr lang="en-US" sz="2188">
                <a:solidFill>
                  <a:srgbClr val="666666"/>
                </a:solidFill>
              </a:rPr>
              <a:t>Hough Transform - Page 737 - 742 - Digital Image Processing, 4th Ed, Rafael C. Gonzalez &amp; Richard E. Woods</a:t>
            </a:r>
            <a:endParaRPr sz="2188">
              <a:solidFill>
                <a:srgbClr val="666666"/>
              </a:solidFill>
            </a:endParaRPr>
          </a:p>
          <a:p>
            <a:pPr marL="50800" lvl="0" indent="0" algn="l" rtl="0">
              <a:lnSpc>
                <a:spcPct val="100000"/>
              </a:lnSpc>
              <a:spcBef>
                <a:spcPts val="1000"/>
              </a:spcBef>
              <a:spcAft>
                <a:spcPts val="0"/>
              </a:spcAft>
              <a:buSzPct val="100000"/>
              <a:buNone/>
            </a:pPr>
            <a:endParaRPr/>
          </a:p>
        </p:txBody>
      </p:sp>
      <p:sp>
        <p:nvSpPr>
          <p:cNvPr id="694" name="Google Shape;694;p67"/>
          <p:cNvSpPr txBox="1">
            <a:spLocks noGrp="1"/>
          </p:cNvSpPr>
          <p:nvPr>
            <p:ph type="body" idx="1"/>
          </p:nvPr>
        </p:nvSpPr>
        <p:spPr>
          <a:xfrm>
            <a:off x="282100" y="2624375"/>
            <a:ext cx="11695200" cy="15660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1000"/>
              </a:spcBef>
              <a:spcAft>
                <a:spcPts val="0"/>
              </a:spcAft>
              <a:buClr>
                <a:schemeClr val="dk1"/>
              </a:buClr>
              <a:buSzPts val="2800"/>
              <a:buFont typeface="Arial"/>
              <a:buChar char="•"/>
            </a:pPr>
            <a:r>
              <a:rPr lang="en-US"/>
              <a:t>Next Class: </a:t>
            </a:r>
            <a:endParaRPr/>
          </a:p>
          <a:p>
            <a:pPr marL="914400" lvl="1" indent="-228600" algn="l" rtl="0">
              <a:lnSpc>
                <a:spcPct val="90000"/>
              </a:lnSpc>
              <a:spcBef>
                <a:spcPts val="500"/>
              </a:spcBef>
              <a:spcAft>
                <a:spcPts val="0"/>
              </a:spcAft>
              <a:buSzPts val="2000"/>
              <a:buNone/>
            </a:pPr>
            <a:r>
              <a:rPr lang="en-US" sz="1700">
                <a:solidFill>
                  <a:srgbClr val="980000"/>
                </a:solidFill>
              </a:rPr>
              <a:t>Image Sharpening; Linear Filters; </a:t>
            </a:r>
            <a:r>
              <a:rPr lang="en-US" sz="1700">
                <a:solidFill>
                  <a:srgbClr val="980000"/>
                </a:solidFill>
                <a:latin typeface="Cambria"/>
                <a:ea typeface="Cambria"/>
                <a:cs typeface="Cambria"/>
                <a:sym typeface="Cambria"/>
              </a:rPr>
              <a:t>Edge Detection using Canny; Line detection using Hough transforms; </a:t>
            </a:r>
            <a:r>
              <a:rPr lang="en-US" sz="1700">
                <a:solidFill>
                  <a:srgbClr val="980000"/>
                </a:solidFill>
              </a:rPr>
              <a:t>[ if possible]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700" name="Google Shape;700;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48</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646951e7b1_0_37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5" name="TextBox 4">
            <a:extLst>
              <a:ext uri="{FF2B5EF4-FFF2-40B4-BE49-F238E27FC236}">
                <a16:creationId xmlns:a16="http://schemas.microsoft.com/office/drawing/2014/main" id="{006C85D6-D280-DAC1-634F-098B963D83B3}"/>
              </a:ext>
            </a:extLst>
          </p:cNvPr>
          <p:cNvSpPr txBox="1"/>
          <p:nvPr/>
        </p:nvSpPr>
        <p:spPr>
          <a:xfrm>
            <a:off x="493986" y="1143011"/>
            <a:ext cx="6096000" cy="954107"/>
          </a:xfrm>
          <a:prstGeom prst="rect">
            <a:avLst/>
          </a:prstGeom>
          <a:noFill/>
        </p:spPr>
        <p:txBody>
          <a:bodyPr wrap="square">
            <a:spAutoFit/>
          </a:bodyPr>
          <a:lstStyle/>
          <a:p>
            <a:pPr>
              <a:buNone/>
            </a:pPr>
            <a:r>
              <a:rPr lang="en-US" dirty="0"/>
              <a:t>An </a:t>
            </a:r>
            <a:r>
              <a:rPr lang="en-US" b="1" dirty="0"/>
              <a:t>Edge Profile</a:t>
            </a:r>
            <a:r>
              <a:rPr lang="en-US" dirty="0"/>
              <a:t> describes </a:t>
            </a:r>
            <a:r>
              <a:rPr lang="en-US" b="1" dirty="0"/>
              <a:t>how the pixel intensity changes</a:t>
            </a:r>
            <a:r>
              <a:rPr lang="en-US" dirty="0"/>
              <a:t> across an edge in an image.</a:t>
            </a:r>
          </a:p>
          <a:p>
            <a:r>
              <a:rPr lang="en-US" dirty="0"/>
              <a:t>Think of it like a </a:t>
            </a:r>
            <a:r>
              <a:rPr lang="en-US" b="1" dirty="0"/>
              <a:t>graph of brightness</a:t>
            </a:r>
            <a:r>
              <a:rPr lang="en-US" dirty="0"/>
              <a:t> as you move across a line in the image. This helps us understand how </a:t>
            </a:r>
            <a:r>
              <a:rPr lang="en-US" b="1" dirty="0"/>
              <a:t>sharp or gradual</a:t>
            </a:r>
            <a:r>
              <a:rPr lang="en-US" dirty="0"/>
              <a:t> an edge is.</a:t>
            </a:r>
          </a:p>
        </p:txBody>
      </p:sp>
      <p:pic>
        <p:nvPicPr>
          <p:cNvPr id="7" name="Picture 6">
            <a:extLst>
              <a:ext uri="{FF2B5EF4-FFF2-40B4-BE49-F238E27FC236}">
                <a16:creationId xmlns:a16="http://schemas.microsoft.com/office/drawing/2014/main" id="{85DDEEDD-75D9-6F52-43B2-8915504D076A}"/>
              </a:ext>
            </a:extLst>
          </p:cNvPr>
          <p:cNvPicPr>
            <a:picLocks noChangeAspect="1"/>
          </p:cNvPicPr>
          <p:nvPr/>
        </p:nvPicPr>
        <p:blipFill>
          <a:blip r:embed="rId3"/>
          <a:stretch>
            <a:fillRect/>
          </a:stretch>
        </p:blipFill>
        <p:spPr>
          <a:xfrm>
            <a:off x="724461" y="2244740"/>
            <a:ext cx="8430802" cy="29150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3A5FEA4D-80B7-4723-9DF5-36771BB07D97}"/>
            </a:ext>
          </a:extLst>
        </p:cNvPr>
        <p:cNvGrpSpPr/>
        <p:nvPr/>
      </p:nvGrpSpPr>
      <p:grpSpPr>
        <a:xfrm>
          <a:off x="0" y="0"/>
          <a:ext cx="0" cy="0"/>
          <a:chOff x="0" y="0"/>
          <a:chExt cx="0" cy="0"/>
        </a:xfrm>
      </p:grpSpPr>
      <p:sp>
        <p:nvSpPr>
          <p:cNvPr id="199" name="Google Shape;199;g2646951e7b1_0_372">
            <a:extLst>
              <a:ext uri="{FF2B5EF4-FFF2-40B4-BE49-F238E27FC236}">
                <a16:creationId xmlns:a16="http://schemas.microsoft.com/office/drawing/2014/main" id="{F9CF0498-CE7B-8375-66B0-37DAD834A2C4}"/>
              </a:ext>
            </a:extLst>
          </p:cNvPr>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200" name="Google Shape;200;g2646951e7b1_0_372">
            <a:extLst>
              <a:ext uri="{FF2B5EF4-FFF2-40B4-BE49-F238E27FC236}">
                <a16:creationId xmlns:a16="http://schemas.microsoft.com/office/drawing/2014/main" id="{5BA7E41C-9FFF-6343-BE29-C43395B9FB40}"/>
              </a:ext>
            </a:extLst>
          </p:cNvPr>
          <p:cNvSpPr txBox="1"/>
          <p:nvPr/>
        </p:nvSpPr>
        <p:spPr>
          <a:xfrm>
            <a:off x="1629175" y="4923263"/>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980000"/>
                </a:solidFill>
                <a:latin typeface="Proxima Nova"/>
                <a:ea typeface="Proxima Nova"/>
                <a:cs typeface="Proxima Nova"/>
                <a:sym typeface="Proxima Nova"/>
              </a:rPr>
              <a:t>Step Edge				Ramp Edge					Roof Edge</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1" name="Google Shape;201;g2646951e7b1_0_372">
            <a:extLst>
              <a:ext uri="{FF2B5EF4-FFF2-40B4-BE49-F238E27FC236}">
                <a16:creationId xmlns:a16="http://schemas.microsoft.com/office/drawing/2014/main" id="{C26E31CE-2A81-280B-AB8A-BEB49BDF48C2}"/>
              </a:ext>
            </a:extLst>
          </p:cNvPr>
          <p:cNvPicPr preferRelativeResize="0"/>
          <p:nvPr/>
        </p:nvPicPr>
        <p:blipFill rotWithShape="1">
          <a:blip r:embed="rId3">
            <a:alphaModFix/>
          </a:blip>
          <a:srcRect/>
          <a:stretch/>
        </p:blipFill>
        <p:spPr>
          <a:xfrm>
            <a:off x="1227975" y="2181588"/>
            <a:ext cx="10277475" cy="2590800"/>
          </a:xfrm>
          <a:prstGeom prst="rect">
            <a:avLst/>
          </a:prstGeom>
          <a:noFill/>
          <a:ln>
            <a:noFill/>
          </a:ln>
        </p:spPr>
      </p:pic>
    </p:spTree>
    <p:extLst>
      <p:ext uri="{BB962C8B-B14F-4D97-AF65-F5344CB8AC3E}">
        <p14:creationId xmlns:p14="http://schemas.microsoft.com/office/powerpoint/2010/main" val="350053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646951e7b1_0_42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a:t>
            </a:r>
            <a:endParaRPr/>
          </a:p>
        </p:txBody>
      </p:sp>
      <p:sp>
        <p:nvSpPr>
          <p:cNvPr id="208" name="Google Shape;208;g2646951e7b1_0_42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9" name="Google Shape;209;g2646951e7b1_0_421"/>
          <p:cNvPicPr preferRelativeResize="0"/>
          <p:nvPr/>
        </p:nvPicPr>
        <p:blipFill rotWithShape="1">
          <a:blip r:embed="rId3">
            <a:alphaModFix/>
          </a:blip>
          <a:srcRect/>
          <a:stretch/>
        </p:blipFill>
        <p:spPr>
          <a:xfrm>
            <a:off x="3862625" y="-1"/>
            <a:ext cx="8329375" cy="6401886"/>
          </a:xfrm>
          <a:prstGeom prst="rect">
            <a:avLst/>
          </a:prstGeom>
          <a:noFill/>
          <a:ln>
            <a:noFill/>
          </a:ln>
        </p:spPr>
      </p:pic>
      <p:sp>
        <p:nvSpPr>
          <p:cNvPr id="210" name="Google Shape;210;g2646951e7b1_0_421"/>
          <p:cNvSpPr txBox="1"/>
          <p:nvPr/>
        </p:nvSpPr>
        <p:spPr>
          <a:xfrm>
            <a:off x="405000" y="2590375"/>
            <a:ext cx="3000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 1508 1970 × image showing (zoomed) actual ramp (bottom, left), step (top, right), and roof edge profiles. The profiles are from dark to light, in the areas enclosed by the small circles. The ramp and step profiles span 9 pixels and 2 pixels, respectively. The base of the roof edge is 3 pixels. (Original image courtesy of Dr. David R. Pickens, Vanderbilt University.)</a:t>
            </a:r>
            <a:endParaRPr/>
          </a:p>
        </p:txBody>
      </p:sp>
      <p:sp>
        <p:nvSpPr>
          <p:cNvPr id="211" name="Google Shape;211;g2646951e7b1_0_421"/>
          <p:cNvSpPr txBox="1"/>
          <p:nvPr/>
        </p:nvSpPr>
        <p:spPr>
          <a:xfrm>
            <a:off x="9192000" y="7620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EE20-7C58-A51D-6C37-1F24C366E9DB}"/>
              </a:ext>
            </a:extLst>
          </p:cNvPr>
          <p:cNvSpPr>
            <a:spLocks noGrp="1"/>
          </p:cNvSpPr>
          <p:nvPr>
            <p:ph type="title"/>
          </p:nvPr>
        </p:nvSpPr>
        <p:spPr/>
        <p:txBody>
          <a:bodyPr/>
          <a:lstStyle/>
          <a:p>
            <a:r>
              <a:rPr lang="en-US" b="1" dirty="0"/>
              <a:t>Edge Detection Approach</a:t>
            </a:r>
          </a:p>
        </p:txBody>
      </p:sp>
      <p:sp>
        <p:nvSpPr>
          <p:cNvPr id="3" name="Slide Number Placeholder 2">
            <a:extLst>
              <a:ext uri="{FF2B5EF4-FFF2-40B4-BE49-F238E27FC236}">
                <a16:creationId xmlns:a16="http://schemas.microsoft.com/office/drawing/2014/main" id="{1CF62DBA-D619-22B9-6CBE-AD72F357C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E27C3E74-421E-2E11-6B3D-A3AA4649B2CF}"/>
              </a:ext>
            </a:extLst>
          </p:cNvPr>
          <p:cNvGraphicFramePr>
            <a:graphicFrameLocks noGrp="1"/>
          </p:cNvGraphicFramePr>
          <p:nvPr>
            <p:extLst>
              <p:ext uri="{D42A27DB-BD31-4B8C-83A1-F6EECF244321}">
                <p14:modId xmlns:p14="http://schemas.microsoft.com/office/powerpoint/2010/main" val="4065612521"/>
              </p:ext>
            </p:extLst>
          </p:nvPr>
        </p:nvGraphicFramePr>
        <p:xfrm>
          <a:off x="838200" y="2090507"/>
          <a:ext cx="10515600" cy="1219200"/>
        </p:xfrm>
        <a:graphic>
          <a:graphicData uri="http://schemas.openxmlformats.org/drawingml/2006/table">
            <a:tbl>
              <a:tblPr/>
              <a:tblGrid>
                <a:gridCol w="5257800">
                  <a:extLst>
                    <a:ext uri="{9D8B030D-6E8A-4147-A177-3AD203B41FA5}">
                      <a16:colId xmlns:a16="http://schemas.microsoft.com/office/drawing/2014/main" val="378582866"/>
                    </a:ext>
                  </a:extLst>
                </a:gridCol>
                <a:gridCol w="5257800">
                  <a:extLst>
                    <a:ext uri="{9D8B030D-6E8A-4147-A177-3AD203B41FA5}">
                      <a16:colId xmlns:a16="http://schemas.microsoft.com/office/drawing/2014/main" val="1561315532"/>
                    </a:ext>
                  </a:extLst>
                </a:gridCol>
              </a:tblGrid>
              <a:tr h="0">
                <a:tc>
                  <a:txBody>
                    <a:bodyPr/>
                    <a:lstStyle/>
                    <a:p>
                      <a:r>
                        <a:rPr lang="en-US" b="1"/>
                        <a:t>Category</a:t>
                      </a:r>
                    </a:p>
                  </a:txBody>
                  <a:tcPr anchor="ctr">
                    <a:lnL>
                      <a:noFill/>
                    </a:lnL>
                    <a:lnR>
                      <a:noFill/>
                    </a:lnR>
                    <a:lnT>
                      <a:noFill/>
                    </a:lnT>
                    <a:lnB>
                      <a:noFill/>
                    </a:lnB>
                    <a:noFill/>
                  </a:tcPr>
                </a:tc>
                <a:tc>
                  <a:txBody>
                    <a:bodyPr/>
                    <a:lstStyle/>
                    <a:p>
                      <a:r>
                        <a:rPr lang="en-US" b="1" dirty="0"/>
                        <a:t>Description</a:t>
                      </a:r>
                    </a:p>
                  </a:txBody>
                  <a:tcPr anchor="ctr">
                    <a:lnL>
                      <a:noFill/>
                    </a:lnL>
                    <a:lnR>
                      <a:noFill/>
                    </a:lnR>
                    <a:lnT>
                      <a:noFill/>
                    </a:lnT>
                    <a:lnB>
                      <a:noFill/>
                    </a:lnB>
                    <a:noFill/>
                  </a:tcPr>
                </a:tc>
                <a:extLst>
                  <a:ext uri="{0D108BD9-81ED-4DB2-BD59-A6C34878D82A}">
                    <a16:rowId xmlns:a16="http://schemas.microsoft.com/office/drawing/2014/main" val="2644379965"/>
                  </a:ext>
                </a:extLst>
              </a:tr>
              <a:tr h="0">
                <a:tc>
                  <a:txBody>
                    <a:bodyPr/>
                    <a:lstStyle/>
                    <a:p>
                      <a:r>
                        <a:rPr lang="en-US"/>
                        <a:t>Gradient-based</a:t>
                      </a:r>
                    </a:p>
                  </a:txBody>
                  <a:tcPr anchor="ctr">
                    <a:lnL>
                      <a:noFill/>
                    </a:lnL>
                    <a:lnR>
                      <a:noFill/>
                    </a:lnR>
                    <a:lnT>
                      <a:noFill/>
                    </a:lnT>
                    <a:lnB>
                      <a:noFill/>
                    </a:lnB>
                    <a:noFill/>
                  </a:tcPr>
                </a:tc>
                <a:tc>
                  <a:txBody>
                    <a:bodyPr/>
                    <a:lstStyle/>
                    <a:p>
                      <a:r>
                        <a:rPr lang="en-US"/>
                        <a:t>Detect edges by checking sharp intensity change</a:t>
                      </a:r>
                    </a:p>
                  </a:txBody>
                  <a:tcPr anchor="ctr">
                    <a:lnL>
                      <a:noFill/>
                    </a:lnL>
                    <a:lnR>
                      <a:noFill/>
                    </a:lnR>
                    <a:lnT>
                      <a:noFill/>
                    </a:lnT>
                    <a:lnB>
                      <a:noFill/>
                    </a:lnB>
                    <a:noFill/>
                  </a:tcPr>
                </a:tc>
                <a:extLst>
                  <a:ext uri="{0D108BD9-81ED-4DB2-BD59-A6C34878D82A}">
                    <a16:rowId xmlns:a16="http://schemas.microsoft.com/office/drawing/2014/main" val="411817800"/>
                  </a:ext>
                </a:extLst>
              </a:tr>
              <a:tr h="0">
                <a:tc>
                  <a:txBody>
                    <a:bodyPr/>
                    <a:lstStyle/>
                    <a:p>
                      <a:r>
                        <a:rPr lang="en-US" dirty="0"/>
                        <a:t>Laplacian-based</a:t>
                      </a:r>
                    </a:p>
                  </a:txBody>
                  <a:tcPr anchor="ctr">
                    <a:lnL>
                      <a:noFill/>
                    </a:lnL>
                    <a:lnR>
                      <a:noFill/>
                    </a:lnR>
                    <a:lnT>
                      <a:noFill/>
                    </a:lnT>
                    <a:lnB>
                      <a:noFill/>
                    </a:lnB>
                    <a:noFill/>
                  </a:tcPr>
                </a:tc>
                <a:tc>
                  <a:txBody>
                    <a:bodyPr/>
                    <a:lstStyle/>
                    <a:p>
                      <a:r>
                        <a:rPr lang="en-US"/>
                        <a:t>Uses second derivative for sharper detection</a:t>
                      </a:r>
                    </a:p>
                  </a:txBody>
                  <a:tcPr anchor="ctr">
                    <a:lnL>
                      <a:noFill/>
                    </a:lnL>
                    <a:lnR>
                      <a:noFill/>
                    </a:lnR>
                    <a:lnT>
                      <a:noFill/>
                    </a:lnT>
                    <a:lnB>
                      <a:noFill/>
                    </a:lnB>
                    <a:noFill/>
                  </a:tcPr>
                </a:tc>
                <a:extLst>
                  <a:ext uri="{0D108BD9-81ED-4DB2-BD59-A6C34878D82A}">
                    <a16:rowId xmlns:a16="http://schemas.microsoft.com/office/drawing/2014/main" val="2915655735"/>
                  </a:ext>
                </a:extLst>
              </a:tr>
              <a:tr h="0">
                <a:tc>
                  <a:txBody>
                    <a:bodyPr/>
                    <a:lstStyle/>
                    <a:p>
                      <a:r>
                        <a:rPr lang="en-US"/>
                        <a:t>Model-based</a:t>
                      </a:r>
                    </a:p>
                  </a:txBody>
                  <a:tcPr anchor="ctr">
                    <a:lnL>
                      <a:noFill/>
                    </a:lnL>
                    <a:lnR>
                      <a:noFill/>
                    </a:lnR>
                    <a:lnT>
                      <a:noFill/>
                    </a:lnT>
                    <a:lnB>
                      <a:noFill/>
                    </a:lnB>
                    <a:noFill/>
                  </a:tcPr>
                </a:tc>
                <a:tc>
                  <a:txBody>
                    <a:bodyPr/>
                    <a:lstStyle/>
                    <a:p>
                      <a:r>
                        <a:rPr lang="en-US" dirty="0"/>
                        <a:t>Fit lines or curves through edge data</a:t>
                      </a:r>
                    </a:p>
                  </a:txBody>
                  <a:tcPr anchor="ctr">
                    <a:lnL>
                      <a:noFill/>
                    </a:lnL>
                    <a:lnR>
                      <a:noFill/>
                    </a:lnR>
                    <a:lnT>
                      <a:noFill/>
                    </a:lnT>
                    <a:lnB>
                      <a:noFill/>
                    </a:lnB>
                    <a:noFill/>
                  </a:tcPr>
                </a:tc>
                <a:extLst>
                  <a:ext uri="{0D108BD9-81ED-4DB2-BD59-A6C34878D82A}">
                    <a16:rowId xmlns:a16="http://schemas.microsoft.com/office/drawing/2014/main" val="2453902349"/>
                  </a:ext>
                </a:extLst>
              </a:tr>
            </a:tbl>
          </a:graphicData>
        </a:graphic>
      </p:graphicFrame>
    </p:spTree>
    <p:extLst>
      <p:ext uri="{BB962C8B-B14F-4D97-AF65-F5344CB8AC3E}">
        <p14:creationId xmlns:p14="http://schemas.microsoft.com/office/powerpoint/2010/main" val="219247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6294-30C6-BDCE-5275-5B86BDFA2132}"/>
              </a:ext>
            </a:extLst>
          </p:cNvPr>
          <p:cNvSpPr>
            <a:spLocks noGrp="1"/>
          </p:cNvSpPr>
          <p:nvPr>
            <p:ph type="title"/>
          </p:nvPr>
        </p:nvSpPr>
        <p:spPr/>
        <p:txBody>
          <a:bodyPr/>
          <a:lstStyle/>
          <a:p>
            <a:r>
              <a:rPr lang="en-US" dirty="0"/>
              <a:t>What is Gradient in Image processing ?</a:t>
            </a:r>
          </a:p>
        </p:txBody>
      </p:sp>
      <p:sp>
        <p:nvSpPr>
          <p:cNvPr id="3" name="Slide Number Placeholder 2">
            <a:extLst>
              <a:ext uri="{FF2B5EF4-FFF2-40B4-BE49-F238E27FC236}">
                <a16:creationId xmlns:a16="http://schemas.microsoft.com/office/drawing/2014/main" id="{A9F85B28-C073-0B3B-57DC-02AFDF3BD2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Text Placeholder 3">
            <a:extLst>
              <a:ext uri="{FF2B5EF4-FFF2-40B4-BE49-F238E27FC236}">
                <a16:creationId xmlns:a16="http://schemas.microsoft.com/office/drawing/2014/main" id="{365764A1-CAA4-A770-0221-C22C8E4C384F}"/>
              </a:ext>
            </a:extLst>
          </p:cNvPr>
          <p:cNvSpPr>
            <a:spLocks noGrp="1"/>
          </p:cNvSpPr>
          <p:nvPr>
            <p:ph type="body" idx="1"/>
          </p:nvPr>
        </p:nvSpPr>
        <p:spPr/>
        <p:txBody>
          <a:bodyPr>
            <a:normAutofit/>
          </a:bodyPr>
          <a:lstStyle/>
          <a:p>
            <a:pPr marL="50800" indent="0">
              <a:buNone/>
            </a:pPr>
            <a:r>
              <a:rPr lang="en-US" dirty="0"/>
              <a:t>A gradient in an image tells us how much the intensity (brightness) is changing and in which direction it is changing.</a:t>
            </a:r>
          </a:p>
          <a:p>
            <a:pPr marL="50800" indent="0">
              <a:buNone/>
            </a:pPr>
            <a:r>
              <a:rPr lang="en-US" dirty="0"/>
              <a:t>If you think of an image as a landscape, the gradient shows how steep the hill is at any point and which way is uphill.</a:t>
            </a:r>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p:txBody>
      </p:sp>
      <p:pic>
        <p:nvPicPr>
          <p:cNvPr id="9" name="Picture 8">
            <a:extLst>
              <a:ext uri="{FF2B5EF4-FFF2-40B4-BE49-F238E27FC236}">
                <a16:creationId xmlns:a16="http://schemas.microsoft.com/office/drawing/2014/main" id="{FB9B906B-7E8E-7DC9-57E0-693517BFBF79}"/>
              </a:ext>
            </a:extLst>
          </p:cNvPr>
          <p:cNvPicPr>
            <a:picLocks noChangeAspect="1"/>
          </p:cNvPicPr>
          <p:nvPr/>
        </p:nvPicPr>
        <p:blipFill>
          <a:blip r:embed="rId2"/>
          <a:stretch>
            <a:fillRect/>
          </a:stretch>
        </p:blipFill>
        <p:spPr>
          <a:xfrm>
            <a:off x="774929" y="3748561"/>
            <a:ext cx="5163271" cy="2953162"/>
          </a:xfrm>
          <a:prstGeom prst="rect">
            <a:avLst/>
          </a:prstGeom>
        </p:spPr>
      </p:pic>
    </p:spTree>
    <p:extLst>
      <p:ext uri="{BB962C8B-B14F-4D97-AF65-F5344CB8AC3E}">
        <p14:creationId xmlns:p14="http://schemas.microsoft.com/office/powerpoint/2010/main" val="671507844"/>
      </p:ext>
    </p:extLst>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1410</TotalTime>
  <Words>2256</Words>
  <Application>Microsoft Office PowerPoint</Application>
  <PresentationFormat>Widescreen</PresentationFormat>
  <Paragraphs>332</Paragraphs>
  <Slides>48</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Cambria</vt:lpstr>
      <vt:lpstr>Arial</vt:lpstr>
      <vt:lpstr>Open Sans</vt:lpstr>
      <vt:lpstr>Proxima Nova</vt:lpstr>
      <vt:lpstr>Calibri</vt:lpstr>
      <vt:lpstr>Office Theme</vt:lpstr>
      <vt:lpstr>Aakash Goel https://www.linkedin.com/in/goelaakash123/</vt:lpstr>
      <vt:lpstr> Topics</vt:lpstr>
      <vt:lpstr>What is and Edge ?</vt:lpstr>
      <vt:lpstr>Edge Detection</vt:lpstr>
      <vt:lpstr>Edge Profiles</vt:lpstr>
      <vt:lpstr>Edge Profiles</vt:lpstr>
      <vt:lpstr>Example</vt:lpstr>
      <vt:lpstr>Edge Detection Approach</vt:lpstr>
      <vt:lpstr>What is Gradient in Image processing ?</vt:lpstr>
      <vt:lpstr>Example (1D) - Gradient</vt:lpstr>
      <vt:lpstr>Example (2D) - Gradient</vt:lpstr>
      <vt:lpstr>Example (2D) - Gradient</vt:lpstr>
      <vt:lpstr>Using Sobel Operator (More Stable than Simple Difference)</vt:lpstr>
      <vt:lpstr>Edge Detection  Approach</vt:lpstr>
      <vt:lpstr>Edge Detection  Approach</vt:lpstr>
      <vt:lpstr>PowerPoint Presentation</vt:lpstr>
      <vt:lpstr>Gradient and it’s Computation</vt:lpstr>
      <vt:lpstr>Gradient and it’s Computation</vt:lpstr>
      <vt:lpstr>Gradient and it’s Computation</vt:lpstr>
      <vt:lpstr>Gradient and it’s Computation - Example</vt:lpstr>
      <vt:lpstr>Gradient and it’s Computation - Example</vt:lpstr>
      <vt:lpstr>Gradient and it’s Computation - Example</vt:lpstr>
      <vt:lpstr>Gradient and it’s Computation - Example</vt:lpstr>
      <vt:lpstr>Gradient and it’s Computation - Example</vt:lpstr>
      <vt:lpstr>Gradient and it’s Computation - Different Forms</vt:lpstr>
      <vt:lpstr>Gradient and it’s Computation - Different Forms</vt:lpstr>
      <vt:lpstr>Gradient and it’s Computation - Different Forms</vt:lpstr>
      <vt:lpstr>Gradient and it’s Computation - How to use? </vt:lpstr>
      <vt:lpstr>Gradient and it’s Computation - Example</vt:lpstr>
      <vt:lpstr>Gradient and it’s Computation - Example</vt:lpstr>
      <vt:lpstr>Gradient and it’s Computation - Kirsch compass kernels</vt:lpstr>
      <vt:lpstr>Canny Edge Detection</vt:lpstr>
      <vt:lpstr>Line Fitting</vt:lpstr>
      <vt:lpstr>Difficulty in Line Fitting</vt:lpstr>
      <vt:lpstr>Role of Voting in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Polar Representation of Lines</vt:lpstr>
      <vt:lpstr>Alternate formulation using Polar Representation of Lines</vt:lpstr>
      <vt:lpstr>Alternate formulation using Polar Representation of Lines</vt:lpstr>
      <vt:lpstr>Examples - Hough Transform</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7</cp:revision>
  <dcterms:created xsi:type="dcterms:W3CDTF">2023-01-18T09:26:06Z</dcterms:created>
  <dcterms:modified xsi:type="dcterms:W3CDTF">2025-05-25T05:43:38Z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